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5" r:id="rId4"/>
    <p:sldMasterId id="2147484274" r:id="rId5"/>
  </p:sldMasterIdLst>
  <p:notesMasterIdLst>
    <p:notesMasterId r:id="rId16"/>
  </p:notesMasterIdLst>
  <p:sldIdLst>
    <p:sldId id="257" r:id="rId6"/>
    <p:sldId id="263" r:id="rId7"/>
    <p:sldId id="258" r:id="rId8"/>
    <p:sldId id="265" r:id="rId9"/>
    <p:sldId id="264" r:id="rId10"/>
    <p:sldId id="269" r:id="rId11"/>
    <p:sldId id="273" r:id="rId12"/>
    <p:sldId id="270" r:id="rId13"/>
    <p:sldId id="267"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56EF88-0BB4-4EC7-BCA0-25E4403C29AD}" v="138" dt="2020-08-05T21:46:11.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4660"/>
  </p:normalViewPr>
  <p:slideViewPr>
    <p:cSldViewPr snapToGrid="0">
      <p:cViewPr varScale="1">
        <p:scale>
          <a:sx n="109" d="100"/>
          <a:sy n="109" d="100"/>
        </p:scale>
        <p:origin x="4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98579-E7AE-4719-A079-4FDE9C6DBD1E}" type="datetimeFigureOut">
              <a:rPr lang="en-US" smtClean="0"/>
              <a:t>8/13/2020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E0DD9-CC38-455C-B1E1-D94993571CA7}" type="slidenum">
              <a:rPr lang="en-US" smtClean="0"/>
              <a:t>‹#›</a:t>
            </a:fld>
            <a:endParaRPr lang="en-US"/>
          </a:p>
        </p:txBody>
      </p:sp>
    </p:spTree>
    <p:extLst>
      <p:ext uri="{BB962C8B-B14F-4D97-AF65-F5344CB8AC3E}">
        <p14:creationId xmlns:p14="http://schemas.microsoft.com/office/powerpoint/2010/main" val="4015454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name is Nicole Kim, and I am an Elmhurst University senior nursing student with the CASE Summer Fellows Program. Under the mentorship of Professor Laura Brennan, my research topic tests the impact of Personal Protective Equipment (also known as PPE) education on anxiety levels regarding COVID-19 restrictions in college students. Thank you for listening, and I hope you enjoy my presentation. </a:t>
            </a:r>
            <a:endParaRPr lang="en-US" b="0" dirty="0">
              <a:effectLst/>
            </a:endParaRPr>
          </a:p>
          <a:p>
            <a:r>
              <a:rPr lang="en-US" dirty="0"/>
              <a:t/>
            </a:r>
            <a:br>
              <a:rPr lang="en-US" dirty="0"/>
            </a:br>
            <a:endParaRPr lang="en-US" b="0" dirty="0">
              <a:effectLst/>
            </a:endParaRPr>
          </a:p>
        </p:txBody>
      </p:sp>
      <p:sp>
        <p:nvSpPr>
          <p:cNvPr id="4" name="Slide Number Placeholder 3"/>
          <p:cNvSpPr>
            <a:spLocks noGrp="1"/>
          </p:cNvSpPr>
          <p:nvPr>
            <p:ph type="sldNum" sz="quarter" idx="5"/>
          </p:nvPr>
        </p:nvSpPr>
        <p:spPr/>
        <p:txBody>
          <a:bodyPr/>
          <a:lstStyle/>
          <a:p>
            <a:fld id="{0171DF22-9F05-4A7B-B4B4-E2D882C13EB9}" type="slidenum">
              <a:rPr lang="en-US" smtClean="0"/>
              <a:t>1</a:t>
            </a:fld>
            <a:endParaRPr lang="en-US"/>
          </a:p>
        </p:txBody>
      </p:sp>
    </p:spTree>
    <p:extLst>
      <p:ext uri="{BB962C8B-B14F-4D97-AF65-F5344CB8AC3E}">
        <p14:creationId xmlns:p14="http://schemas.microsoft.com/office/powerpoint/2010/main" val="301663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off, what is PPE? PPE stands for… which includes…. Gloves, face masks </a:t>
            </a:r>
            <a:r>
              <a:rPr lang="en-US" dirty="0" err="1"/>
              <a:t>etc</a:t>
            </a:r>
            <a:endParaRPr lang="en-US" dirty="0"/>
          </a:p>
        </p:txBody>
      </p:sp>
      <p:sp>
        <p:nvSpPr>
          <p:cNvPr id="4" name="Slide Number Placeholder 3"/>
          <p:cNvSpPr>
            <a:spLocks noGrp="1"/>
          </p:cNvSpPr>
          <p:nvPr>
            <p:ph type="sldNum" sz="quarter" idx="5"/>
          </p:nvPr>
        </p:nvSpPr>
        <p:spPr/>
        <p:txBody>
          <a:bodyPr/>
          <a:lstStyle/>
          <a:p>
            <a:fld id="{0171DF22-9F05-4A7B-B4B4-E2D882C13EB9}" type="slidenum">
              <a:rPr lang="en-US" smtClean="0"/>
              <a:t>3</a:t>
            </a:fld>
            <a:endParaRPr lang="en-US"/>
          </a:p>
        </p:txBody>
      </p:sp>
    </p:spTree>
    <p:extLst>
      <p:ext uri="{BB962C8B-B14F-4D97-AF65-F5344CB8AC3E}">
        <p14:creationId xmlns:p14="http://schemas.microsoft.com/office/powerpoint/2010/main" val="335668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population I chose to study are… that includes</a:t>
            </a:r>
          </a:p>
          <a:p>
            <a:r>
              <a:rPr lang="en-US" dirty="0"/>
              <a:t>The reason why we chose nursing majors who have not yet taken a nursing course is because it would have been a limitation and create biased results had they already taken nursing courses that go over the importance and purpose of PPE. </a:t>
            </a:r>
          </a:p>
        </p:txBody>
      </p:sp>
      <p:sp>
        <p:nvSpPr>
          <p:cNvPr id="4" name="Slide Number Placeholder 3"/>
          <p:cNvSpPr>
            <a:spLocks noGrp="1"/>
          </p:cNvSpPr>
          <p:nvPr>
            <p:ph type="sldNum" sz="quarter" idx="5"/>
          </p:nvPr>
        </p:nvSpPr>
        <p:spPr/>
        <p:txBody>
          <a:bodyPr/>
          <a:lstStyle/>
          <a:p>
            <a:fld id="{9A6E0DD9-CC38-455C-B1E1-D94993571CA7}" type="slidenum">
              <a:rPr lang="en-US" smtClean="0"/>
              <a:t>5</a:t>
            </a:fld>
            <a:endParaRPr lang="en-US"/>
          </a:p>
        </p:txBody>
      </p:sp>
    </p:spTree>
    <p:extLst>
      <p:ext uri="{BB962C8B-B14F-4D97-AF65-F5344CB8AC3E}">
        <p14:creationId xmlns:p14="http://schemas.microsoft.com/office/powerpoint/2010/main" val="158509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plan is to create 2 surveys. One survey is composed of an educational video, along with a PPE quiz  and the State/Trait Anxiety Inventory (STAI) to assess anxiety levels afterwards. Participants will be randomly put into two groups; Group A and Group B. Group A will be asked to review an educational video on proper use of PPE, take a knowledge survey and the State-Trait Anxiety Inventory.  Group B will take the knowledge video and the State-Trait Anxiety Inventory but no educational video. </a:t>
            </a:r>
          </a:p>
        </p:txBody>
      </p:sp>
      <p:sp>
        <p:nvSpPr>
          <p:cNvPr id="4" name="Slide Number Placeholder 3"/>
          <p:cNvSpPr>
            <a:spLocks noGrp="1"/>
          </p:cNvSpPr>
          <p:nvPr>
            <p:ph type="sldNum" sz="quarter" idx="5"/>
          </p:nvPr>
        </p:nvSpPr>
        <p:spPr/>
        <p:txBody>
          <a:bodyPr/>
          <a:lstStyle/>
          <a:p>
            <a:fld id="{9A6E0DD9-CC38-455C-B1E1-D94993571CA7}" type="slidenum">
              <a:rPr lang="en-US" smtClean="0"/>
              <a:t>6</a:t>
            </a:fld>
            <a:endParaRPr lang="en-US"/>
          </a:p>
        </p:txBody>
      </p:sp>
    </p:spTree>
    <p:extLst>
      <p:ext uri="{BB962C8B-B14F-4D97-AF65-F5344CB8AC3E}">
        <p14:creationId xmlns:p14="http://schemas.microsoft.com/office/powerpoint/2010/main" val="300044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short educational video (which 3 min 45 seconds long), some of the stuff I talk about are how to properly put on PPE, the order in which it is most effective, and the different types of mask and which one would best fit for your situation. </a:t>
            </a:r>
          </a:p>
          <a:p>
            <a:r>
              <a:rPr lang="en-US" dirty="0"/>
              <a:t>The link is also provided in this slide for those who are interested in viewing it.</a:t>
            </a:r>
          </a:p>
        </p:txBody>
      </p:sp>
      <p:sp>
        <p:nvSpPr>
          <p:cNvPr id="4" name="Slide Number Placeholder 3"/>
          <p:cNvSpPr>
            <a:spLocks noGrp="1"/>
          </p:cNvSpPr>
          <p:nvPr>
            <p:ph type="sldNum" sz="quarter" idx="5"/>
          </p:nvPr>
        </p:nvSpPr>
        <p:spPr/>
        <p:txBody>
          <a:bodyPr/>
          <a:lstStyle/>
          <a:p>
            <a:fld id="{9A6E0DD9-CC38-455C-B1E1-D94993571CA7}" type="slidenum">
              <a:rPr lang="en-US" smtClean="0"/>
              <a:t>7</a:t>
            </a:fld>
            <a:endParaRPr lang="en-US"/>
          </a:p>
        </p:txBody>
      </p:sp>
    </p:spTree>
    <p:extLst>
      <p:ext uri="{BB962C8B-B14F-4D97-AF65-F5344CB8AC3E}">
        <p14:creationId xmlns:p14="http://schemas.microsoft.com/office/powerpoint/2010/main" val="371590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developed a 10-question PPE knowledge quiz on Qualtrics, basing the content off the CDC website. On the left of this slide are some examples of the type of questions that were asked, such as….. On the right side of this slide,  the 6-item short-form version of the State/Trait Anxiety Inventory (STAI) [shown on the right] will be used To assess the students’ anxiety levels</a:t>
            </a:r>
          </a:p>
          <a:p>
            <a:endParaRPr lang="en-US" dirty="0"/>
          </a:p>
        </p:txBody>
      </p:sp>
      <p:sp>
        <p:nvSpPr>
          <p:cNvPr id="4" name="Slide Number Placeholder 3"/>
          <p:cNvSpPr>
            <a:spLocks noGrp="1"/>
          </p:cNvSpPr>
          <p:nvPr>
            <p:ph type="sldNum" sz="quarter" idx="5"/>
          </p:nvPr>
        </p:nvSpPr>
        <p:spPr/>
        <p:txBody>
          <a:bodyPr/>
          <a:lstStyle/>
          <a:p>
            <a:fld id="{9A6E0DD9-CC38-455C-B1E1-D94993571CA7}" type="slidenum">
              <a:rPr lang="en-US" smtClean="0"/>
              <a:t>8</a:t>
            </a:fld>
            <a:endParaRPr lang="en-US"/>
          </a:p>
        </p:txBody>
      </p:sp>
    </p:spTree>
    <p:extLst>
      <p:ext uri="{BB962C8B-B14F-4D97-AF65-F5344CB8AC3E}">
        <p14:creationId xmlns:p14="http://schemas.microsoft.com/office/powerpoint/2010/main" val="133937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a:ea typeface="Times New Roman"/>
                <a:cs typeface="Times New Roman"/>
                <a:sym typeface="Times New Roman"/>
              </a:rPr>
              <a:t>By spreading education on COVID-19 restrictions as well as proper usage of PPE, we will become more equipped and prepared for future pandemics.</a:t>
            </a:r>
            <a:endParaRPr lang="en-US" dirty="0"/>
          </a:p>
          <a:p>
            <a:endParaRPr lang="en-US" dirty="0"/>
          </a:p>
        </p:txBody>
      </p:sp>
      <p:sp>
        <p:nvSpPr>
          <p:cNvPr id="4" name="Slide Number Placeholder 3"/>
          <p:cNvSpPr>
            <a:spLocks noGrp="1"/>
          </p:cNvSpPr>
          <p:nvPr>
            <p:ph type="sldNum" sz="quarter" idx="5"/>
          </p:nvPr>
        </p:nvSpPr>
        <p:spPr/>
        <p:txBody>
          <a:bodyPr/>
          <a:lstStyle/>
          <a:p>
            <a:fld id="{9A6E0DD9-CC38-455C-B1E1-D94993571CA7}" type="slidenum">
              <a:rPr lang="en-US" smtClean="0"/>
              <a:t>9</a:t>
            </a:fld>
            <a:endParaRPr lang="en-US"/>
          </a:p>
        </p:txBody>
      </p:sp>
    </p:spTree>
    <p:extLst>
      <p:ext uri="{BB962C8B-B14F-4D97-AF65-F5344CB8AC3E}">
        <p14:creationId xmlns:p14="http://schemas.microsoft.com/office/powerpoint/2010/main" val="218845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end of my presentation. Thank you for listening and stay safe! </a:t>
            </a:r>
          </a:p>
        </p:txBody>
      </p:sp>
      <p:sp>
        <p:nvSpPr>
          <p:cNvPr id="4" name="Slide Number Placeholder 3"/>
          <p:cNvSpPr>
            <a:spLocks noGrp="1"/>
          </p:cNvSpPr>
          <p:nvPr>
            <p:ph type="sldNum" sz="quarter" idx="5"/>
          </p:nvPr>
        </p:nvSpPr>
        <p:spPr/>
        <p:txBody>
          <a:bodyPr/>
          <a:lstStyle/>
          <a:p>
            <a:fld id="{0171DF22-9F05-4A7B-B4B4-E2D882C13EB9}" type="slidenum">
              <a:rPr lang="en-US" smtClean="0"/>
              <a:t>10</a:t>
            </a:fld>
            <a:endParaRPr lang="en-US"/>
          </a:p>
        </p:txBody>
      </p:sp>
    </p:spTree>
    <p:extLst>
      <p:ext uri="{BB962C8B-B14F-4D97-AF65-F5344CB8AC3E}">
        <p14:creationId xmlns:p14="http://schemas.microsoft.com/office/powerpoint/2010/main" val="111384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481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C4A838-0A54-4E5C-9463-2876458A5A44}"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73EFC-8DA5-4737-8635-3B04DACAF476}" type="slidenum">
              <a:rPr lang="en-US" smtClean="0"/>
              <a:t>‹#›</a:t>
            </a:fld>
            <a:endParaRPr lang="en-US"/>
          </a:p>
        </p:txBody>
      </p:sp>
    </p:spTree>
    <p:extLst>
      <p:ext uri="{BB962C8B-B14F-4D97-AF65-F5344CB8AC3E}">
        <p14:creationId xmlns:p14="http://schemas.microsoft.com/office/powerpoint/2010/main" val="155579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C4A838-0A54-4E5C-9463-2876458A5A44}" type="datetimeFigureOut">
              <a:rPr lang="en-US" smtClean="0"/>
              <a:t>8/13/2020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573EFC-8DA5-4737-8635-3B04DACAF476}" type="slidenum">
              <a:rPr lang="en-US" smtClean="0"/>
              <a:t>‹#›</a:t>
            </a:fld>
            <a:endParaRPr lang="en-US"/>
          </a:p>
        </p:txBody>
      </p:sp>
    </p:spTree>
    <p:extLst>
      <p:ext uri="{BB962C8B-B14F-4D97-AF65-F5344CB8AC3E}">
        <p14:creationId xmlns:p14="http://schemas.microsoft.com/office/powerpoint/2010/main" val="393274004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61BEF0D-F0BB-DE4B-95CE-6DB70DBA9567}" type="datetimeFigureOut">
              <a:rPr lang="en-US" smtClean="0"/>
              <a:pPr/>
              <a:t>8/13/2020</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4499084"/>
      </p:ext>
    </p:extLst>
  </p:cSld>
  <p:clrMap bg1="dk1" tx1="lt1" bg2="dk2" tx2="lt2" accent1="accent1" accent2="accent2" accent3="accent3" accent4="accent4" accent5="accent5" accent6="accent6" hlink="hlink" folHlink="folHlink"/>
  <p:sldLayoutIdLst>
    <p:sldLayoutId id="2147484166" r:id="rId1"/>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8/13/2020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0397822"/>
      </p:ext>
    </p:extLst>
  </p:cSld>
  <p:clrMap bg1="dk1" tx1="lt1" bg2="dk2" tx2="lt2" accent1="accent1" accent2="accent2" accent3="accent3" accent4="accent4" accent5="accent5" accent6="accent6" hlink="hlink" folHlink="folHlink"/>
  <p:sldLayoutIdLst>
    <p:sldLayoutId id="2147484276" r:id="rId1"/>
    <p:sldLayoutId id="2147484279" r:id="rId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da.gov/medical-devices/general-hospital-devices-and-supplies/personal-" TargetMode="External"/><Relationship Id="rId3" Type="http://schemas.openxmlformats.org/officeDocument/2006/relationships/slideLayout" Target="../slideLayouts/slideLayout2.xml"/><Relationship Id="rId7" Type="http://schemas.openxmlformats.org/officeDocument/2006/relationships/hyperlink" Target="http://www.cdc.gov/COVID19"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hyperlink" Target="https://doi.org/10.1016/j.ajic.2017.08.041" TargetMode="External"/><Relationship Id="rId4" Type="http://schemas.openxmlformats.org/officeDocument/2006/relationships/notesSlide" Target="../notesSlides/notesSlide8.xml"/><Relationship Id="rId9" Type="http://schemas.openxmlformats.org/officeDocument/2006/relationships/hyperlink" Target="https://doi.org/10.31219/osf.io/rf7xa"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https://www.glamour.com/story/should-we-be-wearing-gloves-for-coronavirus-protection-experts-explain" TargetMode="External"/><Relationship Id="rId3" Type="http://schemas.openxmlformats.org/officeDocument/2006/relationships/slideLayout" Target="../slideLayouts/slideLayout3.xml"/><Relationship Id="rId7" Type="http://schemas.openxmlformats.org/officeDocument/2006/relationships/image" Target="../media/image7.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9.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flower&#10;&#10;Description automatically generated">
            <a:extLst>
              <a:ext uri="{FF2B5EF4-FFF2-40B4-BE49-F238E27FC236}">
                <a16:creationId xmlns:a16="http://schemas.microsoft.com/office/drawing/2014/main" id="{F0C29D3F-E540-40CA-B740-C76C0A11E191}"/>
              </a:ext>
            </a:extLst>
          </p:cNvPr>
          <p:cNvPicPr>
            <a:picLocks noChangeAspect="1"/>
          </p:cNvPicPr>
          <p:nvPr/>
        </p:nvPicPr>
        <p:blipFill rotWithShape="1">
          <a:blip r:embed="rId5">
            <a:alphaModFix amt="50000"/>
          </a:blip>
          <a:srcRect t="7510" b="6938"/>
          <a:stretch/>
        </p:blipFill>
        <p:spPr>
          <a:xfrm>
            <a:off x="20" y="1"/>
            <a:ext cx="12191980" cy="6857999"/>
          </a:xfrm>
          <a:prstGeom prst="rect">
            <a:avLst/>
          </a:prstGeom>
        </p:spPr>
      </p:pic>
      <p:sp>
        <p:nvSpPr>
          <p:cNvPr id="2" name="Title 1">
            <a:extLst>
              <a:ext uri="{FF2B5EF4-FFF2-40B4-BE49-F238E27FC236}">
                <a16:creationId xmlns:a16="http://schemas.microsoft.com/office/drawing/2014/main" id="{6A8DF302-68FC-4D87-A465-7F4B01D69B46}"/>
              </a:ext>
            </a:extLst>
          </p:cNvPr>
          <p:cNvSpPr>
            <a:spLocks noGrp="1"/>
          </p:cNvSpPr>
          <p:nvPr>
            <p:ph type="ctrTitle"/>
          </p:nvPr>
        </p:nvSpPr>
        <p:spPr>
          <a:xfrm>
            <a:off x="399905" y="3150393"/>
            <a:ext cx="11392170" cy="1098396"/>
          </a:xfrm>
        </p:spPr>
        <p:txBody>
          <a:bodyPr>
            <a:normAutofit fontScale="90000"/>
          </a:bodyPr>
          <a:lstStyle/>
          <a:p>
            <a:r>
              <a:rPr lang="en" dirty="0"/>
              <a:t>The Impact of PPE Education on Anxiety Levels Regarding COVID-19 Restrictions</a:t>
            </a:r>
            <a:endParaRPr lang="en-US" dirty="0">
              <a:solidFill>
                <a:srgbClr val="FFFFFF"/>
              </a:solidFill>
            </a:endParaRPr>
          </a:p>
        </p:txBody>
      </p:sp>
      <p:sp>
        <p:nvSpPr>
          <p:cNvPr id="3" name="Subtitle 2">
            <a:extLst>
              <a:ext uri="{FF2B5EF4-FFF2-40B4-BE49-F238E27FC236}">
                <a16:creationId xmlns:a16="http://schemas.microsoft.com/office/drawing/2014/main" id="{E6630A6F-EEBE-40A3-980B-8DE1190214E3}"/>
              </a:ext>
            </a:extLst>
          </p:cNvPr>
          <p:cNvSpPr>
            <a:spLocks noGrp="1"/>
          </p:cNvSpPr>
          <p:nvPr>
            <p:ph type="subTitle" idx="1"/>
          </p:nvPr>
        </p:nvSpPr>
        <p:spPr>
          <a:xfrm>
            <a:off x="1523990" y="6017200"/>
            <a:ext cx="9144000" cy="364164"/>
          </a:xfrm>
        </p:spPr>
        <p:txBody>
          <a:bodyPr>
            <a:normAutofit fontScale="92500" lnSpcReduction="10000"/>
          </a:bodyPr>
          <a:lstStyle/>
          <a:p>
            <a:r>
              <a:rPr lang="en-US" dirty="0">
                <a:solidFill>
                  <a:srgbClr val="0070C0"/>
                </a:solidFill>
              </a:rPr>
              <a:t>By: Nicole Kim</a:t>
            </a:r>
          </a:p>
        </p:txBody>
      </p:sp>
      <p:pic>
        <p:nvPicPr>
          <p:cNvPr id="6" name="Audio 5">
            <a:hlinkClick r:id="" action="ppaction://media"/>
            <a:extLst>
              <a:ext uri="{FF2B5EF4-FFF2-40B4-BE49-F238E27FC236}">
                <a16:creationId xmlns:a16="http://schemas.microsoft.com/office/drawing/2014/main" id="{274E8410-BA1E-4A89-95F6-BD683559F4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31092885"/>
      </p:ext>
    </p:extLst>
  </p:cSld>
  <p:clrMapOvr>
    <a:masterClrMapping/>
  </p:clrMapOvr>
  <mc:AlternateContent xmlns:mc="http://schemas.openxmlformats.org/markup-compatibility/2006" xmlns:p14="http://schemas.microsoft.com/office/powerpoint/2010/main">
    <mc:Choice Requires="p14">
      <p:transition spd="slow" p14:dur="2000" advTm="33983"/>
    </mc:Choice>
    <mc:Fallback xmlns="">
      <p:transition spd="slow" advTm="3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2487-BABD-4DAB-90A1-F8651CA40B03}"/>
              </a:ext>
            </a:extLst>
          </p:cNvPr>
          <p:cNvSpPr>
            <a:spLocks noGrp="1"/>
          </p:cNvSpPr>
          <p:nvPr>
            <p:ph type="title"/>
          </p:nvPr>
        </p:nvSpPr>
        <p:spPr>
          <a:xfrm>
            <a:off x="4636028" y="152400"/>
            <a:ext cx="7555972" cy="983435"/>
          </a:xfrm>
        </p:spPr>
        <p:txBody>
          <a:bodyPr>
            <a:normAutofit/>
          </a:bodyPr>
          <a:lstStyle/>
          <a:p>
            <a:pPr algn="ctr"/>
            <a:r>
              <a:rPr lang="en-US" dirty="0">
                <a:latin typeface="Calisto MT" panose="02040603050505030304" pitchFamily="18" charset="0"/>
              </a:rPr>
              <a:t>References</a:t>
            </a:r>
          </a:p>
        </p:txBody>
      </p:sp>
      <p:pic>
        <p:nvPicPr>
          <p:cNvPr id="7" name="Picture 6" descr="A picture containing snow, looking, animal, covered&#10;&#10;Description automatically generated">
            <a:extLst>
              <a:ext uri="{FF2B5EF4-FFF2-40B4-BE49-F238E27FC236}">
                <a16:creationId xmlns:a16="http://schemas.microsoft.com/office/drawing/2014/main" id="{0CCC29CB-E940-408E-BE4D-37CA3CE178CF}"/>
              </a:ext>
            </a:extLst>
          </p:cNvPr>
          <p:cNvPicPr>
            <a:picLocks noChangeAspect="1"/>
          </p:cNvPicPr>
          <p:nvPr/>
        </p:nvPicPr>
        <p:blipFill rotWithShape="1">
          <a:blip r:embed="rId6"/>
          <a:srcRect l="35541" r="28969"/>
          <a:stretch/>
        </p:blipFill>
        <p:spPr>
          <a:xfrm>
            <a:off x="20" y="975"/>
            <a:ext cx="4635988" cy="6858000"/>
          </a:xfrm>
          <a:prstGeom prst="rect">
            <a:avLst/>
          </a:prstGeom>
        </p:spPr>
      </p:pic>
      <p:sp>
        <p:nvSpPr>
          <p:cNvPr id="9" name="Content Placeholder 8">
            <a:extLst>
              <a:ext uri="{FF2B5EF4-FFF2-40B4-BE49-F238E27FC236}">
                <a16:creationId xmlns:a16="http://schemas.microsoft.com/office/drawing/2014/main" id="{696732F9-3552-47B9-A4EB-F82314BCFA2A}"/>
              </a:ext>
            </a:extLst>
          </p:cNvPr>
          <p:cNvSpPr>
            <a:spLocks noGrp="1"/>
          </p:cNvSpPr>
          <p:nvPr>
            <p:ph idx="1"/>
          </p:nvPr>
        </p:nvSpPr>
        <p:spPr>
          <a:xfrm>
            <a:off x="4955478" y="745702"/>
            <a:ext cx="7236522" cy="6851972"/>
          </a:xfrm>
        </p:spPr>
        <p:txBody>
          <a:bodyPr>
            <a:noAutofit/>
          </a:bodyPr>
          <a:lstStyle/>
          <a:p>
            <a:pPr marL="0" indent="0">
              <a:lnSpc>
                <a:spcPct val="200000"/>
              </a:lnSpc>
              <a:buNone/>
            </a:pPr>
            <a:r>
              <a:rPr lang="en-US" sz="1400" dirty="0">
                <a:latin typeface="Calisto MT" panose="02040603050505030304" pitchFamily="18" charset="0"/>
              </a:rPr>
              <a:t>Centers for Disease Control and Prevention. (2020</a:t>
            </a:r>
            <a:r>
              <a:rPr lang="en-US" sz="1400" i="1" dirty="0">
                <a:latin typeface="Calisto MT" panose="02040603050505030304" pitchFamily="18" charset="0"/>
              </a:rPr>
              <a:t>). Coronavirus (COVID-19)</a:t>
            </a:r>
            <a:r>
              <a:rPr lang="en-US" sz="1400" dirty="0">
                <a:latin typeface="Calisto MT" panose="02040603050505030304" pitchFamily="18" charset="0"/>
              </a:rPr>
              <a:t>. 	</a:t>
            </a:r>
            <a:r>
              <a:rPr lang="en-US" sz="1400" dirty="0">
                <a:latin typeface="Calisto MT" panose="02040603050505030304" pitchFamily="18" charset="0"/>
                <a:hlinkClick r:id="rId7"/>
              </a:rPr>
              <a:t>http://www.cdc.gov/COVID19</a:t>
            </a:r>
            <a:endParaRPr lang="en-US" sz="1400" dirty="0">
              <a:latin typeface="Calisto MT" panose="02040603050505030304" pitchFamily="18" charset="0"/>
            </a:endParaRPr>
          </a:p>
          <a:p>
            <a:pPr marL="0" indent="0">
              <a:lnSpc>
                <a:spcPct val="200000"/>
              </a:lnSpc>
              <a:buNone/>
            </a:pPr>
            <a:r>
              <a:rPr lang="en-US" sz="1400" dirty="0">
                <a:latin typeface="Calisto MT" panose="02040603050505030304" pitchFamily="18" charset="0"/>
              </a:rPr>
              <a:t>FDA. (2020, February 10). </a:t>
            </a:r>
            <a:r>
              <a:rPr lang="en-US" sz="1400" i="1" dirty="0">
                <a:latin typeface="Calisto MT" panose="02040603050505030304" pitchFamily="18" charset="0"/>
              </a:rPr>
              <a:t>Personal Protective Equipment for Infection Control</a:t>
            </a:r>
            <a:r>
              <a:rPr lang="en-US" sz="1400" dirty="0">
                <a:latin typeface="Calisto MT" panose="02040603050505030304" pitchFamily="18" charset="0"/>
              </a:rPr>
              <a:t>. 	</a:t>
            </a:r>
            <a:r>
              <a:rPr lang="en-US" sz="1400" dirty="0">
                <a:latin typeface="Calisto MT" panose="02040603050505030304" pitchFamily="18" charset="0"/>
                <a:hlinkClick r:id="rId8"/>
              </a:rPr>
              <a:t>https://www.fda.gov/medical-devices/general-hospital-devices-and-supplies/personal-</a:t>
            </a:r>
            <a:r>
              <a:rPr lang="en-US" sz="1400" dirty="0">
                <a:latin typeface="Calisto MT" panose="02040603050505030304" pitchFamily="18" charset="0"/>
              </a:rPr>
              <a:t>	protective-equipment-infection-control.</a:t>
            </a:r>
          </a:p>
          <a:p>
            <a:pPr marL="0" indent="0">
              <a:lnSpc>
                <a:spcPct val="200000"/>
              </a:lnSpc>
              <a:buNone/>
            </a:pPr>
            <a:r>
              <a:rPr lang="en-US" sz="1400" dirty="0">
                <a:latin typeface="Calisto MT" panose="02040603050505030304" pitchFamily="18" charset="0"/>
              </a:rPr>
              <a:t>Honey-Roses, J., </a:t>
            </a:r>
            <a:r>
              <a:rPr lang="en-US" sz="1400" dirty="0" err="1">
                <a:latin typeface="Calisto MT" panose="02040603050505030304" pitchFamily="18" charset="0"/>
              </a:rPr>
              <a:t>Anguelovski</a:t>
            </a:r>
            <a:r>
              <a:rPr lang="en-US" sz="1400" dirty="0">
                <a:latin typeface="Calisto MT" panose="02040603050505030304" pitchFamily="18" charset="0"/>
              </a:rPr>
              <a:t>, I., </a:t>
            </a:r>
            <a:r>
              <a:rPr lang="en-US" sz="1400" dirty="0" err="1">
                <a:latin typeface="Calisto MT" panose="02040603050505030304" pitchFamily="18" charset="0"/>
              </a:rPr>
              <a:t>Bohigas</a:t>
            </a:r>
            <a:r>
              <a:rPr lang="en-US" sz="1400" dirty="0">
                <a:latin typeface="Calisto MT" panose="02040603050505030304" pitchFamily="18" charset="0"/>
              </a:rPr>
              <a:t>, J., </a:t>
            </a:r>
            <a:r>
              <a:rPr lang="en-US" sz="1400" dirty="0" err="1">
                <a:latin typeface="Calisto MT" panose="02040603050505030304" pitchFamily="18" charset="0"/>
              </a:rPr>
              <a:t>Chireh</a:t>
            </a:r>
            <a:r>
              <a:rPr lang="en-US" sz="1400" dirty="0">
                <a:latin typeface="Calisto MT" panose="02040603050505030304" pitchFamily="18" charset="0"/>
              </a:rPr>
              <a:t>, V. K., Mr., Daher, C., </a:t>
            </a:r>
            <a:r>
              <a:rPr lang="en-US" sz="1400" dirty="0" err="1">
                <a:latin typeface="Calisto MT" panose="02040603050505030304" pitchFamily="18" charset="0"/>
              </a:rPr>
              <a:t>Konijnendijk</a:t>
            </a:r>
            <a:r>
              <a:rPr lang="en-US" sz="1400" dirty="0">
                <a:latin typeface="Calisto MT" panose="02040603050505030304" pitchFamily="18" charset="0"/>
              </a:rPr>
              <a:t>, 	C., … </a:t>
            </a:r>
            <a:r>
              <a:rPr lang="en-US" sz="1400" dirty="0" err="1">
                <a:latin typeface="Calisto MT" panose="02040603050505030304" pitchFamily="18" charset="0"/>
              </a:rPr>
              <a:t>Nieuwenhuijsen</a:t>
            </a:r>
            <a:r>
              <a:rPr lang="en-US" sz="1400" dirty="0">
                <a:latin typeface="Calisto MT" panose="02040603050505030304" pitchFamily="18" charset="0"/>
              </a:rPr>
              <a:t>, M. (2020, April 21). </a:t>
            </a:r>
            <a:r>
              <a:rPr lang="en-US" sz="1400" i="1" dirty="0">
                <a:latin typeface="Calisto MT" panose="02040603050505030304" pitchFamily="18" charset="0"/>
              </a:rPr>
              <a:t>The Impact of COVID-19 on Public Space: 	A 	Review of the Emerging Questions</a:t>
            </a:r>
            <a:r>
              <a:rPr lang="en-US" sz="1400" dirty="0">
                <a:latin typeface="Calisto MT" panose="02040603050505030304" pitchFamily="18" charset="0"/>
              </a:rPr>
              <a:t>. </a:t>
            </a:r>
            <a:r>
              <a:rPr lang="en-US" sz="1400" u="sng" dirty="0">
                <a:latin typeface="Calisto MT" panose="02040603050505030304" pitchFamily="18" charset="0"/>
                <a:hlinkClick r:id="rId9"/>
              </a:rPr>
              <a:t>https://doi.org/10.31219/osf.io/rf7xa</a:t>
            </a:r>
            <a:endParaRPr lang="en-US" sz="1400" u="sng" dirty="0">
              <a:latin typeface="Calisto MT" panose="02040603050505030304" pitchFamily="18" charset="0"/>
            </a:endParaRPr>
          </a:p>
          <a:p>
            <a:pPr marL="0" indent="0">
              <a:lnSpc>
                <a:spcPct val="200000"/>
              </a:lnSpc>
              <a:buNone/>
            </a:pPr>
            <a:r>
              <a:rPr lang="en-US" sz="1400" dirty="0">
                <a:latin typeface="Calisto MT" panose="02040603050505030304" pitchFamily="18" charset="0"/>
              </a:rPr>
              <a:t>Kang, J., Kim, E. J., Choi, J. H., Hong, H. K., Han, S. H., Choi, I. S., Ryu, J. G., Kim, J., 	Kim, J. Y., &amp; Park, E. S. (2018). </a:t>
            </a:r>
            <a:r>
              <a:rPr lang="en-US" sz="1400" i="1" dirty="0">
                <a:latin typeface="Calisto MT" panose="02040603050505030304" pitchFamily="18" charset="0"/>
              </a:rPr>
              <a:t>Difficulties in using personal protective equipment: Training 	experiences with the 2015 outbreak of Middle East respiratory syndrome in Korea</a:t>
            </a:r>
            <a:r>
              <a:rPr lang="en-US" sz="1400" dirty="0">
                <a:latin typeface="Calisto MT" panose="02040603050505030304" pitchFamily="18" charset="0"/>
              </a:rPr>
              <a:t>. American 	journal of infection control, 46(2), 235–237. </a:t>
            </a:r>
            <a:r>
              <a:rPr lang="en-US" sz="1400" dirty="0">
                <a:latin typeface="Calisto MT" panose="02040603050505030304" pitchFamily="18" charset="0"/>
                <a:hlinkClick r:id="rId10"/>
              </a:rPr>
              <a:t>https://doi.org/10.1016/j.ajic.2017.08.041</a:t>
            </a:r>
            <a:r>
              <a:rPr lang="en-US" sz="1400" dirty="0">
                <a:latin typeface="Calisto MT" panose="02040603050505030304" pitchFamily="18" charset="0"/>
              </a:rPr>
              <a:t> </a:t>
            </a:r>
          </a:p>
          <a:p>
            <a:pPr marL="0" indent="0">
              <a:lnSpc>
                <a:spcPct val="200000"/>
              </a:lnSpc>
              <a:buNone/>
            </a:pPr>
            <a:endParaRPr lang="en-US" sz="1600" dirty="0">
              <a:latin typeface="Calisto MT" panose="02040603050505030304" pitchFamily="18" charset="0"/>
            </a:endParaRPr>
          </a:p>
        </p:txBody>
      </p:sp>
      <p:pic>
        <p:nvPicPr>
          <p:cNvPr id="3" name="Audio 2">
            <a:hlinkClick r:id="" action="ppaction://media"/>
            <a:extLst>
              <a:ext uri="{FF2B5EF4-FFF2-40B4-BE49-F238E27FC236}">
                <a16:creationId xmlns:a16="http://schemas.microsoft.com/office/drawing/2014/main" id="{98FE2BB1-95E1-439F-AEDD-12D99F166B5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78233062"/>
      </p:ext>
    </p:extLst>
  </p:cSld>
  <p:clrMapOvr>
    <a:masterClrMapping/>
  </p:clrMapOvr>
  <mc:AlternateContent xmlns:mc="http://schemas.openxmlformats.org/markup-compatibility/2006" xmlns:p14="http://schemas.microsoft.com/office/powerpoint/2010/main">
    <mc:Choice Requires="p14">
      <p:transition spd="slow" p14:dur="2000" advTm="6893"/>
    </mc:Choice>
    <mc:Fallback xmlns="">
      <p:transition spd="slow" advTm="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CABC-EB35-417A-A2BE-3B9049049D18}"/>
              </a:ext>
            </a:extLst>
          </p:cNvPr>
          <p:cNvSpPr>
            <a:spLocks noGrp="1"/>
          </p:cNvSpPr>
          <p:nvPr>
            <p:ph type="title"/>
          </p:nvPr>
        </p:nvSpPr>
        <p:spPr>
          <a:xfrm>
            <a:off x="1" y="609600"/>
            <a:ext cx="12192000" cy="1456267"/>
          </a:xfrm>
        </p:spPr>
        <p:txBody>
          <a:bodyPr>
            <a:normAutofit/>
          </a:bodyPr>
          <a:lstStyle/>
          <a:p>
            <a:pPr algn="ctr"/>
            <a:r>
              <a:rPr lang="en-US" sz="4400"/>
              <a:t>Purpose </a:t>
            </a:r>
            <a:endParaRPr lang="en-US" sz="4400" dirty="0"/>
          </a:p>
        </p:txBody>
      </p:sp>
      <p:sp>
        <p:nvSpPr>
          <p:cNvPr id="4" name="Content Placeholder 3">
            <a:extLst>
              <a:ext uri="{FF2B5EF4-FFF2-40B4-BE49-F238E27FC236}">
                <a16:creationId xmlns:a16="http://schemas.microsoft.com/office/drawing/2014/main" id="{2782BDAC-95EE-4B10-BD70-303239EC7A45}"/>
              </a:ext>
            </a:extLst>
          </p:cNvPr>
          <p:cNvSpPr>
            <a:spLocks noGrp="1"/>
          </p:cNvSpPr>
          <p:nvPr>
            <p:ph sz="half" idx="2"/>
          </p:nvPr>
        </p:nvSpPr>
        <p:spPr>
          <a:xfrm>
            <a:off x="685801" y="2143845"/>
            <a:ext cx="10886354" cy="3647354"/>
          </a:xfrm>
        </p:spPr>
        <p:txBody>
          <a:bodyPr>
            <a:normAutofit/>
          </a:bodyPr>
          <a:lstStyle/>
          <a:p>
            <a:pPr marL="0" indent="0" algn="ctr">
              <a:buNone/>
            </a:pPr>
            <a:r>
              <a:rPr lang="en-US" sz="2800" dirty="0"/>
              <a:t>The purpose of this study is to determine if education on the proper use of Personal Protective Equipment (PPE) reduces anxiety levels compared to no PPE education during quarantine.</a:t>
            </a:r>
          </a:p>
        </p:txBody>
      </p:sp>
      <p:pic>
        <p:nvPicPr>
          <p:cNvPr id="3" name="Audio 2">
            <a:hlinkClick r:id="" action="ppaction://media"/>
            <a:extLst>
              <a:ext uri="{FF2B5EF4-FFF2-40B4-BE49-F238E27FC236}">
                <a16:creationId xmlns:a16="http://schemas.microsoft.com/office/drawing/2014/main" id="{5DDBDA52-3738-4F38-AEAC-8001F02B90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67560045"/>
      </p:ext>
    </p:extLst>
  </p:cSld>
  <p:clrMapOvr>
    <a:masterClrMapping/>
  </p:clrMapOvr>
  <mc:AlternateContent xmlns:mc="http://schemas.openxmlformats.org/markup-compatibility/2006" xmlns:p14="http://schemas.microsoft.com/office/powerpoint/2010/main">
    <mc:Choice Requires="p14">
      <p:transition spd="slow" p14:dur="2000" advTm="15177"/>
    </mc:Choice>
    <mc:Fallback xmlns="">
      <p:transition spd="slow" advTm="1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7699-896E-493C-B20F-F7471BD16F2F}"/>
              </a:ext>
            </a:extLst>
          </p:cNvPr>
          <p:cNvSpPr>
            <a:spLocks noGrp="1"/>
          </p:cNvSpPr>
          <p:nvPr>
            <p:ph type="title"/>
          </p:nvPr>
        </p:nvSpPr>
        <p:spPr>
          <a:xfrm>
            <a:off x="906668" y="728927"/>
            <a:ext cx="5485927" cy="1456267"/>
          </a:xfrm>
        </p:spPr>
        <p:txBody>
          <a:bodyPr>
            <a:normAutofit/>
          </a:bodyPr>
          <a:lstStyle/>
          <a:p>
            <a:pPr algn="ctr"/>
            <a:r>
              <a:rPr lang="en-US" sz="4400" dirty="0">
                <a:latin typeface="Calibri Light" panose="020F0302020204030204" pitchFamily="34" charset="0"/>
                <a:cs typeface="Calibri Light" panose="020F0302020204030204" pitchFamily="34" charset="0"/>
              </a:rPr>
              <a:t>What is PPE?</a:t>
            </a:r>
            <a:br>
              <a:rPr lang="en-US" sz="4400" dirty="0">
                <a:latin typeface="Calibri Light" panose="020F0302020204030204" pitchFamily="34" charset="0"/>
                <a:cs typeface="Calibri Light" panose="020F0302020204030204" pitchFamily="34" charset="0"/>
              </a:rPr>
            </a:br>
            <a:r>
              <a:rPr lang="en-US" sz="4400" dirty="0">
                <a:solidFill>
                  <a:schemeClr val="accent1">
                    <a:lumMod val="60000"/>
                    <a:lumOff val="40000"/>
                  </a:schemeClr>
                </a:solidFill>
                <a:latin typeface="Calibri Light" panose="020F0302020204030204" pitchFamily="34" charset="0"/>
                <a:cs typeface="Calibri Light" panose="020F0302020204030204" pitchFamily="34" charset="0"/>
              </a:rPr>
              <a:t>__</a:t>
            </a:r>
          </a:p>
        </p:txBody>
      </p:sp>
      <p:sp>
        <p:nvSpPr>
          <p:cNvPr id="3" name="Content Placeholder 2">
            <a:extLst>
              <a:ext uri="{FF2B5EF4-FFF2-40B4-BE49-F238E27FC236}">
                <a16:creationId xmlns:a16="http://schemas.microsoft.com/office/drawing/2014/main" id="{DA7E0646-4010-40F2-9A02-5910C3130DE1}"/>
              </a:ext>
            </a:extLst>
          </p:cNvPr>
          <p:cNvSpPr>
            <a:spLocks noGrp="1"/>
          </p:cNvSpPr>
          <p:nvPr>
            <p:ph sz="half" idx="2"/>
          </p:nvPr>
        </p:nvSpPr>
        <p:spPr>
          <a:xfrm>
            <a:off x="233458" y="2766889"/>
            <a:ext cx="5862542" cy="4145492"/>
          </a:xfrm>
        </p:spPr>
        <p:txBody>
          <a:bodyPr>
            <a:normAutofit/>
          </a:bodyPr>
          <a:lstStyle/>
          <a:p>
            <a:pPr marL="0" indent="0">
              <a:buNone/>
            </a:pPr>
            <a:r>
              <a:rPr lang="en-US" sz="2800" b="1" dirty="0">
                <a:latin typeface="Calibri" panose="020F0502020204030204" pitchFamily="34" charset="0"/>
                <a:cs typeface="Calibri" panose="020F0502020204030204" pitchFamily="34" charset="0"/>
              </a:rPr>
              <a:t>P</a:t>
            </a:r>
            <a:r>
              <a:rPr lang="en-US" sz="2800" dirty="0">
                <a:latin typeface="Calibri" panose="020F0502020204030204" pitchFamily="34" charset="0"/>
                <a:cs typeface="Calibri" panose="020F0502020204030204" pitchFamily="34" charset="0"/>
              </a:rPr>
              <a:t>ersonal </a:t>
            </a:r>
            <a:r>
              <a:rPr lang="en-US" sz="2800" b="1" dirty="0">
                <a:latin typeface="Calibri" panose="020F0502020204030204" pitchFamily="34" charset="0"/>
                <a:cs typeface="Calibri" panose="020F0502020204030204" pitchFamily="34" charset="0"/>
              </a:rPr>
              <a:t>P</a:t>
            </a:r>
            <a:r>
              <a:rPr lang="en-US" sz="2800" dirty="0">
                <a:latin typeface="Calibri" panose="020F0502020204030204" pitchFamily="34" charset="0"/>
                <a:cs typeface="Calibri" panose="020F0502020204030204" pitchFamily="34" charset="0"/>
              </a:rPr>
              <a:t>rotective </a:t>
            </a:r>
            <a:r>
              <a:rPr lang="en-US" sz="2800" b="1" dirty="0">
                <a:latin typeface="Calibri" panose="020F0502020204030204" pitchFamily="34" charset="0"/>
                <a:cs typeface="Calibri" panose="020F0502020204030204" pitchFamily="34" charset="0"/>
              </a:rPr>
              <a:t>E</a:t>
            </a:r>
            <a:r>
              <a:rPr lang="en-US" sz="2800" dirty="0">
                <a:latin typeface="Calibri" panose="020F0502020204030204" pitchFamily="34" charset="0"/>
                <a:cs typeface="Calibri" panose="020F0502020204030204" pitchFamily="34" charset="0"/>
              </a:rPr>
              <a:t>quipment (</a:t>
            </a:r>
            <a:r>
              <a:rPr lang="en-US" sz="2800" b="1" dirty="0">
                <a:latin typeface="Calibri" panose="020F0502020204030204" pitchFamily="34" charset="0"/>
                <a:cs typeface="Calibri" panose="020F0502020204030204" pitchFamily="34" charset="0"/>
              </a:rPr>
              <a:t>PPE</a:t>
            </a:r>
            <a:r>
              <a:rPr lang="en-US" sz="2800" dirty="0">
                <a:latin typeface="Calibri" panose="020F0502020204030204" pitchFamily="34" charset="0"/>
                <a:cs typeface="Calibri" panose="020F0502020204030204" pitchFamily="34" charset="0"/>
              </a:rPr>
              <a:t>):</a:t>
            </a:r>
          </a:p>
          <a:p>
            <a:pPr marL="0" indent="0">
              <a:buNone/>
            </a:pPr>
            <a:r>
              <a:rPr lang="en-US" sz="2800" dirty="0">
                <a:latin typeface="Calibri" panose="020F0502020204030204" pitchFamily="34" charset="0"/>
                <a:cs typeface="Calibri" panose="020F0502020204030204" pitchFamily="34" charset="0"/>
              </a:rPr>
              <a:t>Gloves, face masks/shields, protective clothing, goggles, respirators, and other equipment used to </a:t>
            </a:r>
            <a:r>
              <a:rPr lang="en-US" sz="2800" dirty="0">
                <a:highlight>
                  <a:srgbClr val="FF00FF"/>
                </a:highlight>
                <a:latin typeface="Calibri" panose="020F0502020204030204" pitchFamily="34" charset="0"/>
                <a:cs typeface="Calibri" panose="020F0502020204030204" pitchFamily="34" charset="0"/>
              </a:rPr>
              <a:t>help prevent exposure to infection or illness</a:t>
            </a:r>
          </a:p>
        </p:txBody>
      </p:sp>
      <p:pic>
        <p:nvPicPr>
          <p:cNvPr id="6" name="Picture 5" descr="A picture containing clothing&#10;&#10;Description automatically generated">
            <a:extLst>
              <a:ext uri="{FF2B5EF4-FFF2-40B4-BE49-F238E27FC236}">
                <a16:creationId xmlns:a16="http://schemas.microsoft.com/office/drawing/2014/main" id="{B0C72F53-8705-443B-8EF0-74BA63B2EA32}"/>
              </a:ext>
            </a:extLst>
          </p:cNvPr>
          <p:cNvPicPr>
            <a:picLocks noChangeAspect="1"/>
          </p:cNvPicPr>
          <p:nvPr/>
        </p:nvPicPr>
        <p:blipFill rotWithShape="1">
          <a:blip r:embed="rId6"/>
          <a:srcRect l="12500" r="14609"/>
          <a:stretch/>
        </p:blipFill>
        <p:spPr>
          <a:xfrm>
            <a:off x="7040280" y="639098"/>
            <a:ext cx="3488950"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5" name="Picture 4" descr="A picture containing knife&#10;&#10;Description automatically generated">
            <a:extLst>
              <a:ext uri="{FF2B5EF4-FFF2-40B4-BE49-F238E27FC236}">
                <a16:creationId xmlns:a16="http://schemas.microsoft.com/office/drawing/2014/main" id="{2A626EBD-28A7-430F-BA1A-C6EA85B7CA0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694" y="4091111"/>
            <a:ext cx="5454122" cy="1554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83" name="TextBox 182">
            <a:extLst>
              <a:ext uri="{FF2B5EF4-FFF2-40B4-BE49-F238E27FC236}">
                <a16:creationId xmlns:a16="http://schemas.microsoft.com/office/drawing/2014/main" id="{23642681-17DB-4192-BAC1-7317D5E2E5CB}"/>
              </a:ext>
            </a:extLst>
          </p:cNvPr>
          <p:cNvSpPr txBox="1"/>
          <p:nvPr/>
        </p:nvSpPr>
        <p:spPr>
          <a:xfrm>
            <a:off x="6761985" y="3411234"/>
            <a:ext cx="4890052" cy="200055"/>
          </a:xfrm>
          <a:prstGeom prst="rect">
            <a:avLst/>
          </a:prstGeom>
          <a:noFill/>
        </p:spPr>
        <p:txBody>
          <a:bodyPr wrap="square" rtlCol="0">
            <a:spAutoFit/>
          </a:bodyPr>
          <a:lstStyle/>
          <a:p>
            <a:r>
              <a:rPr lang="en-US" sz="700" dirty="0">
                <a:hlinkClick r:id="rId8"/>
              </a:rPr>
              <a:t>https://www.glamour.com/story/should-we-be-wearing-gloves-for-coronavirus-protection-experts-explain</a:t>
            </a:r>
            <a:endParaRPr lang="en-US" sz="700" dirty="0"/>
          </a:p>
        </p:txBody>
      </p:sp>
      <p:pic>
        <p:nvPicPr>
          <p:cNvPr id="187" name="Audio 186">
            <a:hlinkClick r:id="" action="ppaction://media"/>
            <a:extLst>
              <a:ext uri="{FF2B5EF4-FFF2-40B4-BE49-F238E27FC236}">
                <a16:creationId xmlns:a16="http://schemas.microsoft.com/office/drawing/2014/main" id="{13FCB90C-E905-4B2F-B307-66E7DFD854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9475384"/>
      </p:ext>
    </p:extLst>
  </p:cSld>
  <p:clrMapOvr>
    <a:masterClrMapping/>
  </p:clrMapOvr>
  <mc:AlternateContent xmlns:mc="http://schemas.openxmlformats.org/markup-compatibility/2006" xmlns:p14="http://schemas.microsoft.com/office/powerpoint/2010/main">
    <mc:Choice Requires="p14">
      <p:transition spd="slow" p14:dur="2000" advTm="17783"/>
    </mc:Choice>
    <mc:Fallback xmlns="">
      <p:transition spd="slow" advTm="1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02" name="Picture 9">
            <a:extLst>
              <a:ext uri="{FF2B5EF4-FFF2-40B4-BE49-F238E27FC236}">
                <a16:creationId xmlns:a16="http://schemas.microsoft.com/office/drawing/2014/main" id="{54E66219-DD19-4776-A661-5538EE74F4B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03" name="Picture 11">
            <a:extLst>
              <a:ext uri="{FF2B5EF4-FFF2-40B4-BE49-F238E27FC236}">
                <a16:creationId xmlns:a16="http://schemas.microsoft.com/office/drawing/2014/main" id="{39B2B72C-92E1-4695-909C-32E0C7B1B9C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Content Placeholder 3">
            <a:extLst>
              <a:ext uri="{FF2B5EF4-FFF2-40B4-BE49-F238E27FC236}">
                <a16:creationId xmlns:a16="http://schemas.microsoft.com/office/drawing/2014/main" id="{2782BDAC-95EE-4B10-BD70-303239EC7A45}"/>
              </a:ext>
            </a:extLst>
          </p:cNvPr>
          <p:cNvSpPr>
            <a:spLocks noGrp="1"/>
          </p:cNvSpPr>
          <p:nvPr>
            <p:ph sz="half" idx="2"/>
          </p:nvPr>
        </p:nvSpPr>
        <p:spPr>
          <a:xfrm>
            <a:off x="265547" y="4328582"/>
            <a:ext cx="6913921" cy="1405467"/>
          </a:xfrm>
        </p:spPr>
        <p:txBody>
          <a:bodyPr vert="horz" lIns="91440" tIns="45720" rIns="91440" bIns="45720" rtlCol="0" anchor="t">
            <a:normAutofit/>
          </a:bodyPr>
          <a:lstStyle/>
          <a:p>
            <a:pPr marL="0" indent="0">
              <a:buNone/>
            </a:pPr>
            <a:r>
              <a:rPr lang="en-US" sz="2400" cap="all" dirty="0"/>
              <a:t>PPE knowledge does reduce anxiety levels regarding COVID-19 restrictions.</a:t>
            </a:r>
          </a:p>
        </p:txBody>
      </p:sp>
      <p:sp>
        <p:nvSpPr>
          <p:cNvPr id="2" name="Title 1">
            <a:extLst>
              <a:ext uri="{FF2B5EF4-FFF2-40B4-BE49-F238E27FC236}">
                <a16:creationId xmlns:a16="http://schemas.microsoft.com/office/drawing/2014/main" id="{E45ECABC-EB35-417A-A2BE-3B9049049D18}"/>
              </a:ext>
            </a:extLst>
          </p:cNvPr>
          <p:cNvSpPr>
            <a:spLocks noGrp="1"/>
          </p:cNvSpPr>
          <p:nvPr>
            <p:ph type="title"/>
          </p:nvPr>
        </p:nvSpPr>
        <p:spPr>
          <a:xfrm>
            <a:off x="158391" y="1963375"/>
            <a:ext cx="6243996" cy="2421464"/>
          </a:xfrm>
        </p:spPr>
        <p:txBody>
          <a:bodyPr vert="horz" lIns="91440" tIns="45720" rIns="91440" bIns="45720" rtlCol="0" anchor="b">
            <a:normAutofit/>
          </a:bodyPr>
          <a:lstStyle/>
          <a:p>
            <a:r>
              <a:rPr lang="en-US" sz="4800" dirty="0"/>
              <a:t>Hypothesis:</a:t>
            </a:r>
          </a:p>
        </p:txBody>
      </p:sp>
      <p:pic>
        <p:nvPicPr>
          <p:cNvPr id="5" name="Picture 4" descr="A person posing for the camera&#10;&#10;Description automatically generated">
            <a:extLst>
              <a:ext uri="{FF2B5EF4-FFF2-40B4-BE49-F238E27FC236}">
                <a16:creationId xmlns:a16="http://schemas.microsoft.com/office/drawing/2014/main" id="{BCAAF8B9-CF7D-4265-9CDD-380B3206C12B}"/>
              </a:ext>
            </a:extLst>
          </p:cNvPr>
          <p:cNvPicPr>
            <a:picLocks noChangeAspect="1"/>
          </p:cNvPicPr>
          <p:nvPr/>
        </p:nvPicPr>
        <p:blipFill rotWithShape="1">
          <a:blip r:embed="rId7">
            <a:extLst>
              <a:ext uri="{28A0092B-C50C-407E-A947-70E740481C1C}">
                <a14:useLocalDpi xmlns:a14="http://schemas.microsoft.com/office/drawing/2010/main" val="0"/>
              </a:ext>
            </a:extLst>
          </a:blip>
          <a:srcRect r="-1" b="21227"/>
          <a:stretch/>
        </p:blipFill>
        <p:spPr>
          <a:xfrm>
            <a:off x="7556012" y="-1786"/>
            <a:ext cx="4635988" cy="6858000"/>
          </a:xfrm>
          <a:prstGeom prst="rect">
            <a:avLst/>
          </a:prstGeom>
        </p:spPr>
      </p:pic>
      <p:pic>
        <p:nvPicPr>
          <p:cNvPr id="6" name="Audio 5">
            <a:hlinkClick r:id="" action="ppaction://media"/>
            <a:extLst>
              <a:ext uri="{FF2B5EF4-FFF2-40B4-BE49-F238E27FC236}">
                <a16:creationId xmlns:a16="http://schemas.microsoft.com/office/drawing/2014/main" id="{1FEF568B-DE2A-4614-9684-6766645F5C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81694347"/>
      </p:ext>
    </p:extLst>
  </p:cSld>
  <p:clrMapOvr>
    <a:masterClrMapping/>
  </p:clrMapOvr>
  <mc:AlternateContent xmlns:mc="http://schemas.openxmlformats.org/markup-compatibility/2006" xmlns:p14="http://schemas.microsoft.com/office/powerpoint/2010/main">
    <mc:Choice Requires="p14">
      <p:transition spd="slow" p14:dur="2000" advTm="8033"/>
    </mc:Choice>
    <mc:Fallback xmlns="">
      <p:transition spd="slow" advTm="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CABC-EB35-417A-A2BE-3B9049049D18}"/>
              </a:ext>
            </a:extLst>
          </p:cNvPr>
          <p:cNvSpPr>
            <a:spLocks noGrp="1"/>
          </p:cNvSpPr>
          <p:nvPr>
            <p:ph type="title"/>
          </p:nvPr>
        </p:nvSpPr>
        <p:spPr>
          <a:xfrm>
            <a:off x="1" y="609600"/>
            <a:ext cx="12192000" cy="1456267"/>
          </a:xfrm>
        </p:spPr>
        <p:txBody>
          <a:bodyPr>
            <a:normAutofit/>
          </a:bodyPr>
          <a:lstStyle/>
          <a:p>
            <a:pPr algn="ctr"/>
            <a:r>
              <a:rPr lang="en-US" sz="4400" dirty="0"/>
              <a:t>Population</a:t>
            </a:r>
          </a:p>
        </p:txBody>
      </p:sp>
      <p:sp>
        <p:nvSpPr>
          <p:cNvPr id="4" name="Content Placeholder 3">
            <a:extLst>
              <a:ext uri="{FF2B5EF4-FFF2-40B4-BE49-F238E27FC236}">
                <a16:creationId xmlns:a16="http://schemas.microsoft.com/office/drawing/2014/main" id="{2782BDAC-95EE-4B10-BD70-303239EC7A45}"/>
              </a:ext>
            </a:extLst>
          </p:cNvPr>
          <p:cNvSpPr>
            <a:spLocks noGrp="1"/>
          </p:cNvSpPr>
          <p:nvPr>
            <p:ph sz="half" idx="2"/>
          </p:nvPr>
        </p:nvSpPr>
        <p:spPr>
          <a:xfrm>
            <a:off x="685801" y="2143845"/>
            <a:ext cx="10886354" cy="3647354"/>
          </a:xfrm>
        </p:spPr>
        <p:txBody>
          <a:bodyPr>
            <a:normAutofit/>
          </a:bodyPr>
          <a:lstStyle/>
          <a:p>
            <a:r>
              <a:rPr lang="en-US" sz="2800" dirty="0"/>
              <a:t>Pre-nursing/nursing majors who have not yet taken a nursing course (incoming sophomore and junior pre-nursing/nursing students)</a:t>
            </a:r>
          </a:p>
          <a:p>
            <a:r>
              <a:rPr lang="en-US" sz="2800" dirty="0"/>
              <a:t>Total of 156 students, split into two groups of 78 each</a:t>
            </a:r>
          </a:p>
          <a:p>
            <a:r>
              <a:rPr lang="en-US" sz="2800" dirty="0"/>
              <a:t>All over 18 years of age</a:t>
            </a:r>
          </a:p>
          <a:p>
            <a:r>
              <a:rPr lang="en-US" sz="2800" dirty="0"/>
              <a:t>Participants will be recruited by sending out a mass email asking for volunteers</a:t>
            </a:r>
          </a:p>
        </p:txBody>
      </p:sp>
      <p:pic>
        <p:nvPicPr>
          <p:cNvPr id="5" name="Audio 4">
            <a:hlinkClick r:id="" action="ppaction://media"/>
            <a:extLst>
              <a:ext uri="{FF2B5EF4-FFF2-40B4-BE49-F238E27FC236}">
                <a16:creationId xmlns:a16="http://schemas.microsoft.com/office/drawing/2014/main" id="{A585BF81-DFB1-4F07-B03D-550C7B6D0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95829491"/>
      </p:ext>
    </p:extLst>
  </p:cSld>
  <p:clrMapOvr>
    <a:masterClrMapping/>
  </p:clrMapOvr>
  <mc:AlternateContent xmlns:mc="http://schemas.openxmlformats.org/markup-compatibility/2006" xmlns:p14="http://schemas.microsoft.com/office/powerpoint/2010/main">
    <mc:Choice Requires="p14">
      <p:transition spd="slow" p14:dur="2000" advTm="38889"/>
    </mc:Choice>
    <mc:Fallback xmlns="">
      <p:transition spd="slow" advTm="3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93F2-5496-4EBB-8346-2BC1CDA1D2E1}"/>
              </a:ext>
            </a:extLst>
          </p:cNvPr>
          <p:cNvSpPr>
            <a:spLocks noGrp="1"/>
          </p:cNvSpPr>
          <p:nvPr>
            <p:ph type="title"/>
          </p:nvPr>
        </p:nvSpPr>
        <p:spPr/>
        <p:txBody>
          <a:bodyPr>
            <a:normAutofit/>
          </a:bodyPr>
          <a:lstStyle/>
          <a:p>
            <a:pPr algn="ctr"/>
            <a:r>
              <a:rPr lang="en-US" sz="4400" dirty="0"/>
              <a:t>methodology</a:t>
            </a:r>
          </a:p>
        </p:txBody>
      </p:sp>
      <p:sp>
        <p:nvSpPr>
          <p:cNvPr id="3" name="Text Placeholder 2">
            <a:extLst>
              <a:ext uri="{FF2B5EF4-FFF2-40B4-BE49-F238E27FC236}">
                <a16:creationId xmlns:a16="http://schemas.microsoft.com/office/drawing/2014/main" id="{C41F4B7A-51D6-42C3-A197-739DA13B88B8}"/>
              </a:ext>
            </a:extLst>
          </p:cNvPr>
          <p:cNvSpPr>
            <a:spLocks noGrp="1"/>
          </p:cNvSpPr>
          <p:nvPr>
            <p:ph type="body" idx="1"/>
          </p:nvPr>
        </p:nvSpPr>
        <p:spPr>
          <a:xfrm>
            <a:off x="751414" y="2280711"/>
            <a:ext cx="4709054" cy="576262"/>
          </a:xfrm>
        </p:spPr>
        <p:txBody>
          <a:bodyPr/>
          <a:lstStyle/>
          <a:p>
            <a:r>
              <a:rPr lang="en-US" dirty="0"/>
              <a:t>Survey for Group A:</a:t>
            </a:r>
          </a:p>
        </p:txBody>
      </p:sp>
      <p:sp>
        <p:nvSpPr>
          <p:cNvPr id="4" name="Content Placeholder 3">
            <a:extLst>
              <a:ext uri="{FF2B5EF4-FFF2-40B4-BE49-F238E27FC236}">
                <a16:creationId xmlns:a16="http://schemas.microsoft.com/office/drawing/2014/main" id="{B65441B4-3FC5-4764-9726-1A4834FE90FF}"/>
              </a:ext>
            </a:extLst>
          </p:cNvPr>
          <p:cNvSpPr>
            <a:spLocks noGrp="1"/>
          </p:cNvSpPr>
          <p:nvPr>
            <p:ph sz="half" idx="2"/>
          </p:nvPr>
        </p:nvSpPr>
        <p:spPr/>
        <p:txBody>
          <a:bodyPr>
            <a:normAutofit/>
          </a:bodyPr>
          <a:lstStyle/>
          <a:p>
            <a:r>
              <a:rPr lang="en-US" sz="2400" dirty="0"/>
              <a:t>Educational video</a:t>
            </a:r>
          </a:p>
          <a:p>
            <a:r>
              <a:rPr lang="en-US" sz="2400" dirty="0"/>
              <a:t>PPE knowledge quiz</a:t>
            </a:r>
          </a:p>
          <a:p>
            <a:r>
              <a:rPr lang="en-US" sz="2400" dirty="0"/>
              <a:t>Short version of State-Trait Anxiety Inventory (STAI) to assess anxiety levels</a:t>
            </a:r>
          </a:p>
        </p:txBody>
      </p:sp>
      <p:sp>
        <p:nvSpPr>
          <p:cNvPr id="5" name="Text Placeholder 4">
            <a:extLst>
              <a:ext uri="{FF2B5EF4-FFF2-40B4-BE49-F238E27FC236}">
                <a16:creationId xmlns:a16="http://schemas.microsoft.com/office/drawing/2014/main" id="{FCDC29B2-F1A6-4E70-8982-0CC4BE624D56}"/>
              </a:ext>
            </a:extLst>
          </p:cNvPr>
          <p:cNvSpPr>
            <a:spLocks noGrp="1"/>
          </p:cNvSpPr>
          <p:nvPr>
            <p:ph type="body" sz="quarter" idx="3"/>
          </p:nvPr>
        </p:nvSpPr>
        <p:spPr>
          <a:xfrm>
            <a:off x="6470380" y="2218267"/>
            <a:ext cx="4722813" cy="576262"/>
          </a:xfrm>
        </p:spPr>
        <p:txBody>
          <a:bodyPr/>
          <a:lstStyle/>
          <a:p>
            <a:r>
              <a:rPr lang="en-US" dirty="0"/>
              <a:t>Survey for Group B:</a:t>
            </a:r>
          </a:p>
        </p:txBody>
      </p:sp>
      <p:sp>
        <p:nvSpPr>
          <p:cNvPr id="6" name="Content Placeholder 5">
            <a:extLst>
              <a:ext uri="{FF2B5EF4-FFF2-40B4-BE49-F238E27FC236}">
                <a16:creationId xmlns:a16="http://schemas.microsoft.com/office/drawing/2014/main" id="{CD221884-765D-405D-A210-08A0CB2DD7F2}"/>
              </a:ext>
            </a:extLst>
          </p:cNvPr>
          <p:cNvSpPr>
            <a:spLocks noGrp="1"/>
          </p:cNvSpPr>
          <p:nvPr>
            <p:ph sz="quarter" idx="4"/>
          </p:nvPr>
        </p:nvSpPr>
        <p:spPr>
          <a:xfrm>
            <a:off x="6470380" y="2870730"/>
            <a:ext cx="4995334" cy="2920998"/>
          </a:xfrm>
        </p:spPr>
        <p:txBody>
          <a:bodyPr>
            <a:normAutofit/>
          </a:bodyPr>
          <a:lstStyle/>
          <a:p>
            <a:r>
              <a:rPr lang="en-US" sz="2400" dirty="0"/>
              <a:t>NO educational video</a:t>
            </a:r>
          </a:p>
          <a:p>
            <a:r>
              <a:rPr lang="en-US" sz="2400" dirty="0"/>
              <a:t>PPE knowledge quiz</a:t>
            </a:r>
          </a:p>
          <a:p>
            <a:r>
              <a:rPr lang="en-US" sz="2400" dirty="0"/>
              <a:t>Short version of State-Trait Anxiety Inventory (STAI) to assess anxiety levels</a:t>
            </a:r>
          </a:p>
        </p:txBody>
      </p:sp>
      <p:sp>
        <p:nvSpPr>
          <p:cNvPr id="7" name="TextBox 6">
            <a:extLst>
              <a:ext uri="{FF2B5EF4-FFF2-40B4-BE49-F238E27FC236}">
                <a16:creationId xmlns:a16="http://schemas.microsoft.com/office/drawing/2014/main" id="{C0D5836D-96D1-43F2-8FB7-03777B77DC3E}"/>
              </a:ext>
            </a:extLst>
          </p:cNvPr>
          <p:cNvSpPr txBox="1"/>
          <p:nvPr/>
        </p:nvSpPr>
        <p:spPr>
          <a:xfrm>
            <a:off x="548078" y="2226733"/>
            <a:ext cx="5168374" cy="3564465"/>
          </a:xfrm>
          <a:prstGeom prst="rect">
            <a:avLst/>
          </a:prstGeom>
          <a:noFill/>
          <a:ln w="76200">
            <a:solidFill>
              <a:schemeClr val="tx1"/>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97498E4C-A252-4EDF-B0B7-2E74FA4B14E5}"/>
              </a:ext>
            </a:extLst>
          </p:cNvPr>
          <p:cNvSpPr txBox="1"/>
          <p:nvPr/>
        </p:nvSpPr>
        <p:spPr>
          <a:xfrm>
            <a:off x="6337825" y="2226734"/>
            <a:ext cx="5168374" cy="3564465"/>
          </a:xfrm>
          <a:prstGeom prst="rect">
            <a:avLst/>
          </a:prstGeom>
          <a:noFill/>
          <a:ln w="76200">
            <a:solidFill>
              <a:schemeClr val="tx1"/>
            </a:solidFill>
          </a:ln>
        </p:spPr>
        <p:txBody>
          <a:bodyPr wrap="square" rtlCol="0">
            <a:spAutoFit/>
          </a:bodyPr>
          <a:lstStyle/>
          <a:p>
            <a:endParaRPr lang="en-US" dirty="0"/>
          </a:p>
        </p:txBody>
      </p:sp>
      <p:pic>
        <p:nvPicPr>
          <p:cNvPr id="9" name="Audio 8">
            <a:hlinkClick r:id="" action="ppaction://media"/>
            <a:extLst>
              <a:ext uri="{FF2B5EF4-FFF2-40B4-BE49-F238E27FC236}">
                <a16:creationId xmlns:a16="http://schemas.microsoft.com/office/drawing/2014/main" id="{654F0F29-5F5D-4560-B1E0-EED0277B6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11852305"/>
      </p:ext>
    </p:extLst>
  </p:cSld>
  <p:clrMapOvr>
    <a:masterClrMapping/>
  </p:clrMapOvr>
  <mc:AlternateContent xmlns:mc="http://schemas.openxmlformats.org/markup-compatibility/2006" xmlns:p14="http://schemas.microsoft.com/office/powerpoint/2010/main">
    <mc:Choice Requires="p14">
      <p:transition spd="slow" p14:dur="2000" advTm="38252"/>
    </mc:Choice>
    <mc:Fallback xmlns="">
      <p:transition spd="slow" advTm="38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888F-7312-4C91-83A8-F790455D4E97}"/>
              </a:ext>
            </a:extLst>
          </p:cNvPr>
          <p:cNvSpPr>
            <a:spLocks noGrp="1"/>
          </p:cNvSpPr>
          <p:nvPr>
            <p:ph type="title"/>
          </p:nvPr>
        </p:nvSpPr>
        <p:spPr>
          <a:xfrm>
            <a:off x="0" y="366712"/>
            <a:ext cx="12192000" cy="1456267"/>
          </a:xfrm>
        </p:spPr>
        <p:txBody>
          <a:bodyPr>
            <a:normAutofit/>
          </a:bodyPr>
          <a:lstStyle/>
          <a:p>
            <a:pPr algn="ctr"/>
            <a:r>
              <a:rPr lang="en-US" sz="4400" dirty="0"/>
              <a:t>Educational Video</a:t>
            </a:r>
          </a:p>
        </p:txBody>
      </p:sp>
      <p:pic>
        <p:nvPicPr>
          <p:cNvPr id="9" name="Content Placeholder 8">
            <a:extLst>
              <a:ext uri="{FF2B5EF4-FFF2-40B4-BE49-F238E27FC236}">
                <a16:creationId xmlns:a16="http://schemas.microsoft.com/office/drawing/2014/main" id="{40456FBA-FA0D-43AB-AFCE-D22859C6D0EA}"/>
              </a:ext>
              <a:ext uri="{C183D7F6-B498-43B3-948B-1728B52AA6E4}">
                <adec:decorative xmlns:adec="http://schemas.microsoft.com/office/drawing/2017/decorative" xmlns="" val="0"/>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2095501" y="1747839"/>
            <a:ext cx="8000997" cy="4500561"/>
          </a:xfrm>
          <a:ln w="28575">
            <a:solidFill>
              <a:schemeClr val="bg1"/>
            </a:solidFill>
            <a:prstDash val="solid"/>
          </a:ln>
          <a:effectLst>
            <a:glow rad="228600">
              <a:schemeClr val="accent6">
                <a:satMod val="175000"/>
                <a:alpha val="40000"/>
              </a:schemeClr>
            </a:glow>
          </a:effectLst>
        </p:spPr>
      </p:pic>
      <p:sp>
        <p:nvSpPr>
          <p:cNvPr id="10" name="TextBox 9">
            <a:extLst>
              <a:ext uri="{FF2B5EF4-FFF2-40B4-BE49-F238E27FC236}">
                <a16:creationId xmlns:a16="http://schemas.microsoft.com/office/drawing/2014/main" id="{DC3DC639-98C8-480D-9375-E21A2F166926}"/>
              </a:ext>
            </a:extLst>
          </p:cNvPr>
          <p:cNvSpPr txBox="1"/>
          <p:nvPr/>
        </p:nvSpPr>
        <p:spPr>
          <a:xfrm>
            <a:off x="2095501" y="5879068"/>
            <a:ext cx="8020049" cy="369332"/>
          </a:xfrm>
          <a:prstGeom prst="rect">
            <a:avLst/>
          </a:prstGeom>
          <a:solidFill>
            <a:schemeClr val="bg1"/>
          </a:solidFill>
        </p:spPr>
        <p:txBody>
          <a:bodyPr wrap="square" rtlCol="0">
            <a:spAutoFit/>
          </a:bodyPr>
          <a:lstStyle/>
          <a:p>
            <a:r>
              <a:rPr lang="en-US" dirty="0">
                <a:ln w="0"/>
                <a:effectLst>
                  <a:outerShdw blurRad="38100" dist="19050" dir="2700000" algn="tl" rotWithShape="0">
                    <a:schemeClr val="dk1">
                      <a:alpha val="40000"/>
                    </a:schemeClr>
                  </a:outerShdw>
                </a:effectLst>
              </a:rPr>
              <a:t>https://youtu.be/PbNVyKjUpPs</a:t>
            </a:r>
          </a:p>
        </p:txBody>
      </p:sp>
      <p:pic>
        <p:nvPicPr>
          <p:cNvPr id="14" name="Audio 13">
            <a:hlinkClick r:id="" action="ppaction://media"/>
            <a:extLst>
              <a:ext uri="{FF2B5EF4-FFF2-40B4-BE49-F238E27FC236}">
                <a16:creationId xmlns:a16="http://schemas.microsoft.com/office/drawing/2014/main" id="{7B5AD129-C1DF-4402-9EC0-E7615B0B3B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4423903"/>
      </p:ext>
    </p:extLst>
  </p:cSld>
  <p:clrMapOvr>
    <a:masterClrMapping/>
  </p:clrMapOvr>
  <mc:AlternateContent xmlns:mc="http://schemas.openxmlformats.org/markup-compatibility/2006" xmlns:p14="http://schemas.microsoft.com/office/powerpoint/2010/main">
    <mc:Choice Requires="p14">
      <p:transition spd="slow" p14:dur="2000" advTm="21403"/>
    </mc:Choice>
    <mc:Fallback xmlns="">
      <p:transition spd="slow" advTm="2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32E909-F02A-49F2-85DA-0B43F0F96D27}"/>
              </a:ext>
            </a:extLst>
          </p:cNvPr>
          <p:cNvSpPr>
            <a:spLocks noGrp="1"/>
          </p:cNvSpPr>
          <p:nvPr>
            <p:ph type="body" sz="quarter" idx="3"/>
          </p:nvPr>
        </p:nvSpPr>
        <p:spPr>
          <a:xfrm>
            <a:off x="5501752" y="813171"/>
            <a:ext cx="6454504" cy="1131358"/>
          </a:xfrm>
        </p:spPr>
        <p:txBody>
          <a:bodyPr/>
          <a:lstStyle/>
          <a:p>
            <a:pPr algn="ctr"/>
            <a:r>
              <a:rPr lang="en-US" dirty="0"/>
              <a:t>Six-item short-form version of STAI: </a:t>
            </a:r>
          </a:p>
        </p:txBody>
      </p:sp>
      <p:graphicFrame>
        <p:nvGraphicFramePr>
          <p:cNvPr id="10" name="Table 10">
            <a:extLst>
              <a:ext uri="{FF2B5EF4-FFF2-40B4-BE49-F238E27FC236}">
                <a16:creationId xmlns:a16="http://schemas.microsoft.com/office/drawing/2014/main" id="{D6017273-E781-4B7F-8552-7AA02BF3DD44}"/>
              </a:ext>
            </a:extLst>
          </p:cNvPr>
          <p:cNvGraphicFramePr>
            <a:graphicFrameLocks noGrp="1"/>
          </p:cNvGraphicFramePr>
          <p:nvPr>
            <p:ph sz="quarter" idx="4"/>
            <p:extLst>
              <p:ext uri="{D42A27DB-BD31-4B8C-83A1-F6EECF244321}">
                <p14:modId xmlns:p14="http://schemas.microsoft.com/office/powerpoint/2010/main" val="801650109"/>
              </p:ext>
            </p:extLst>
          </p:nvPr>
        </p:nvGraphicFramePr>
        <p:xfrm>
          <a:off x="5501751" y="2087404"/>
          <a:ext cx="6454505" cy="4206240"/>
        </p:xfrm>
        <a:graphic>
          <a:graphicData uri="http://schemas.openxmlformats.org/drawingml/2006/table">
            <a:tbl>
              <a:tblPr firstRow="1" bandRow="1">
                <a:tableStyleId>{21E4AEA4-8DFA-4A89-87EB-49C32662AFE0}</a:tableStyleId>
              </a:tblPr>
              <a:tblGrid>
                <a:gridCol w="1290901">
                  <a:extLst>
                    <a:ext uri="{9D8B030D-6E8A-4147-A177-3AD203B41FA5}">
                      <a16:colId xmlns:a16="http://schemas.microsoft.com/office/drawing/2014/main" val="907226561"/>
                    </a:ext>
                  </a:extLst>
                </a:gridCol>
                <a:gridCol w="1290901">
                  <a:extLst>
                    <a:ext uri="{9D8B030D-6E8A-4147-A177-3AD203B41FA5}">
                      <a16:colId xmlns:a16="http://schemas.microsoft.com/office/drawing/2014/main" val="2351476796"/>
                    </a:ext>
                  </a:extLst>
                </a:gridCol>
                <a:gridCol w="1290901">
                  <a:extLst>
                    <a:ext uri="{9D8B030D-6E8A-4147-A177-3AD203B41FA5}">
                      <a16:colId xmlns:a16="http://schemas.microsoft.com/office/drawing/2014/main" val="3106948785"/>
                    </a:ext>
                  </a:extLst>
                </a:gridCol>
                <a:gridCol w="1290901">
                  <a:extLst>
                    <a:ext uri="{9D8B030D-6E8A-4147-A177-3AD203B41FA5}">
                      <a16:colId xmlns:a16="http://schemas.microsoft.com/office/drawing/2014/main" val="1889068532"/>
                    </a:ext>
                  </a:extLst>
                </a:gridCol>
                <a:gridCol w="1290901">
                  <a:extLst>
                    <a:ext uri="{9D8B030D-6E8A-4147-A177-3AD203B41FA5}">
                      <a16:colId xmlns:a16="http://schemas.microsoft.com/office/drawing/2014/main" val="1701319766"/>
                    </a:ext>
                  </a:extLst>
                </a:gridCol>
              </a:tblGrid>
              <a:tr h="299554">
                <a:tc>
                  <a:txBody>
                    <a:bodyPr/>
                    <a:lstStyle/>
                    <a:p>
                      <a:endParaRPr lang="en-US" dirty="0"/>
                    </a:p>
                  </a:txBody>
                  <a:tcPr/>
                </a:tc>
                <a:tc>
                  <a:txBody>
                    <a:bodyPr/>
                    <a:lstStyle/>
                    <a:p>
                      <a:r>
                        <a:rPr lang="en-US" dirty="0"/>
                        <a:t>Not at all</a:t>
                      </a:r>
                    </a:p>
                  </a:txBody>
                  <a:tcPr/>
                </a:tc>
                <a:tc>
                  <a:txBody>
                    <a:bodyPr/>
                    <a:lstStyle/>
                    <a:p>
                      <a:r>
                        <a:rPr lang="en-US" dirty="0"/>
                        <a:t>Somewhat</a:t>
                      </a:r>
                    </a:p>
                  </a:txBody>
                  <a:tcPr/>
                </a:tc>
                <a:tc>
                  <a:txBody>
                    <a:bodyPr/>
                    <a:lstStyle/>
                    <a:p>
                      <a:r>
                        <a:rPr lang="en-US" dirty="0"/>
                        <a:t>Moderately</a:t>
                      </a:r>
                    </a:p>
                  </a:txBody>
                  <a:tcPr/>
                </a:tc>
                <a:tc>
                  <a:txBody>
                    <a:bodyPr/>
                    <a:lstStyle/>
                    <a:p>
                      <a:r>
                        <a:rPr lang="en-US" dirty="0"/>
                        <a:t>Very much</a:t>
                      </a:r>
                    </a:p>
                  </a:txBody>
                  <a:tcPr/>
                </a:tc>
                <a:extLst>
                  <a:ext uri="{0D108BD9-81ED-4DB2-BD59-A6C34878D82A}">
                    <a16:rowId xmlns:a16="http://schemas.microsoft.com/office/drawing/2014/main" val="3541597228"/>
                  </a:ext>
                </a:extLst>
              </a:tr>
              <a:tr h="524220">
                <a:tc>
                  <a:txBody>
                    <a:bodyPr/>
                    <a:lstStyle/>
                    <a:p>
                      <a:r>
                        <a:rPr lang="en-US" dirty="0"/>
                        <a:t>1. I feel calm</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062279122"/>
                  </a:ext>
                </a:extLst>
              </a:tr>
              <a:tr h="524220">
                <a:tc>
                  <a:txBody>
                    <a:bodyPr/>
                    <a:lstStyle/>
                    <a:p>
                      <a:r>
                        <a:rPr lang="en-US" dirty="0"/>
                        <a:t>2. I am tense</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826059677"/>
                  </a:ext>
                </a:extLst>
              </a:tr>
              <a:tr h="524220">
                <a:tc>
                  <a:txBody>
                    <a:bodyPr/>
                    <a:lstStyle/>
                    <a:p>
                      <a:r>
                        <a:rPr lang="en-US" dirty="0"/>
                        <a:t>3. I feel upset</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338747770"/>
                  </a:ext>
                </a:extLst>
              </a:tr>
              <a:tr h="524220">
                <a:tc>
                  <a:txBody>
                    <a:bodyPr/>
                    <a:lstStyle/>
                    <a:p>
                      <a:r>
                        <a:rPr lang="en-US" dirty="0"/>
                        <a:t>4. I am relaxed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4223414305"/>
                  </a:ext>
                </a:extLst>
              </a:tr>
              <a:tr h="524220">
                <a:tc>
                  <a:txBody>
                    <a:bodyPr/>
                    <a:lstStyle/>
                    <a:p>
                      <a:r>
                        <a:rPr lang="en-US" dirty="0"/>
                        <a:t>5. I feel content</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2570206455"/>
                  </a:ext>
                </a:extLst>
              </a:tr>
              <a:tr h="524220">
                <a:tc>
                  <a:txBody>
                    <a:bodyPr/>
                    <a:lstStyle/>
                    <a:p>
                      <a:r>
                        <a:rPr lang="en-US" dirty="0"/>
                        <a:t>6. I am worried</a:t>
                      </a:r>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521515423"/>
                  </a:ext>
                </a:extLst>
              </a:tr>
            </a:tbl>
          </a:graphicData>
        </a:graphic>
      </p:graphicFrame>
      <p:sp>
        <p:nvSpPr>
          <p:cNvPr id="13" name="Text Placeholder 12">
            <a:extLst>
              <a:ext uri="{FF2B5EF4-FFF2-40B4-BE49-F238E27FC236}">
                <a16:creationId xmlns:a16="http://schemas.microsoft.com/office/drawing/2014/main" id="{5C0F8EB3-3556-4393-BD9A-E18A65508722}"/>
              </a:ext>
            </a:extLst>
          </p:cNvPr>
          <p:cNvSpPr>
            <a:spLocks noGrp="1"/>
          </p:cNvSpPr>
          <p:nvPr>
            <p:ph type="body" idx="1"/>
          </p:nvPr>
        </p:nvSpPr>
        <p:spPr>
          <a:xfrm>
            <a:off x="859370" y="1511142"/>
            <a:ext cx="4709054" cy="576262"/>
          </a:xfrm>
        </p:spPr>
        <p:txBody>
          <a:bodyPr/>
          <a:lstStyle/>
          <a:p>
            <a:r>
              <a:rPr lang="en-US" dirty="0"/>
              <a:t>PPE Knowledge Quiz:</a:t>
            </a:r>
          </a:p>
        </p:txBody>
      </p:sp>
      <p:graphicFrame>
        <p:nvGraphicFramePr>
          <p:cNvPr id="16" name="Table 16">
            <a:extLst>
              <a:ext uri="{FF2B5EF4-FFF2-40B4-BE49-F238E27FC236}">
                <a16:creationId xmlns:a16="http://schemas.microsoft.com/office/drawing/2014/main" id="{90FC99C0-86AA-428B-AD2D-1A78FB6B38AE}"/>
              </a:ext>
            </a:extLst>
          </p:cNvPr>
          <p:cNvGraphicFramePr>
            <a:graphicFrameLocks noGrp="1"/>
          </p:cNvGraphicFramePr>
          <p:nvPr>
            <p:ph sz="half" idx="2"/>
            <p:extLst>
              <p:ext uri="{D42A27DB-BD31-4B8C-83A1-F6EECF244321}">
                <p14:modId xmlns:p14="http://schemas.microsoft.com/office/powerpoint/2010/main" val="3203734836"/>
              </p:ext>
            </p:extLst>
          </p:nvPr>
        </p:nvGraphicFramePr>
        <p:xfrm>
          <a:off x="171450" y="2087404"/>
          <a:ext cx="4997450" cy="3566160"/>
        </p:xfrm>
        <a:graphic>
          <a:graphicData uri="http://schemas.openxmlformats.org/drawingml/2006/table">
            <a:tbl>
              <a:tblPr firstRow="1" bandRow="1">
                <a:tableStyleId>{5C22544A-7EE6-4342-B048-85BDC9FD1C3A}</a:tableStyleId>
              </a:tblPr>
              <a:tblGrid>
                <a:gridCol w="2498725">
                  <a:extLst>
                    <a:ext uri="{9D8B030D-6E8A-4147-A177-3AD203B41FA5}">
                      <a16:colId xmlns:a16="http://schemas.microsoft.com/office/drawing/2014/main" val="1716556626"/>
                    </a:ext>
                  </a:extLst>
                </a:gridCol>
                <a:gridCol w="2498725">
                  <a:extLst>
                    <a:ext uri="{9D8B030D-6E8A-4147-A177-3AD203B41FA5}">
                      <a16:colId xmlns:a16="http://schemas.microsoft.com/office/drawing/2014/main" val="129114166"/>
                    </a:ext>
                  </a:extLst>
                </a:gridCol>
              </a:tblGrid>
              <a:tr h="1058210">
                <a:tc>
                  <a:txBody>
                    <a:bodyPr/>
                    <a:lstStyle/>
                    <a:p>
                      <a:r>
                        <a:rPr lang="en-US" b="0" dirty="0"/>
                        <a:t>1.) </a:t>
                      </a:r>
                      <a:r>
                        <a:rPr lang="en-US" sz="1800" b="0" i="0" kern="1200" dirty="0">
                          <a:solidFill>
                            <a:schemeClr val="lt1"/>
                          </a:solidFill>
                          <a:effectLst/>
                          <a:latin typeface="+mn-lt"/>
                          <a:ea typeface="+mn-ea"/>
                          <a:cs typeface="+mn-cs"/>
                        </a:rPr>
                        <a:t>What is the proper amount of time to wash hands with soap and water?</a:t>
                      </a:r>
                      <a:endParaRPr lang="en-US" b="0" dirty="0"/>
                    </a:p>
                  </a:txBody>
                  <a:tcPr/>
                </a:tc>
                <a:tc>
                  <a:txBody>
                    <a:bodyPr/>
                    <a:lstStyle/>
                    <a:p>
                      <a:r>
                        <a:rPr lang="en-US" b="0" dirty="0"/>
                        <a:t>A.) 10 seconds</a:t>
                      </a:r>
                    </a:p>
                    <a:p>
                      <a:r>
                        <a:rPr lang="en-US" b="0" dirty="0"/>
                        <a:t>B.) 20 seconds</a:t>
                      </a:r>
                    </a:p>
                    <a:p>
                      <a:r>
                        <a:rPr lang="en-US" b="0" dirty="0"/>
                        <a:t>C.) 30 seconds</a:t>
                      </a:r>
                    </a:p>
                  </a:txBody>
                  <a:tcPr/>
                </a:tc>
                <a:extLst>
                  <a:ext uri="{0D108BD9-81ED-4DB2-BD59-A6C34878D82A}">
                    <a16:rowId xmlns:a16="http://schemas.microsoft.com/office/drawing/2014/main" val="63869126"/>
                  </a:ext>
                </a:extLst>
              </a:tr>
              <a:tr h="10582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 Which type of mask should the general public wear?</a:t>
                      </a:r>
                    </a:p>
                    <a:p>
                      <a:endParaRPr lang="en-US" dirty="0"/>
                    </a:p>
                  </a:txBody>
                  <a:tcPr/>
                </a:tc>
                <a:tc>
                  <a:txBody>
                    <a:bodyPr/>
                    <a:lstStyle/>
                    <a:p>
                      <a:r>
                        <a:rPr lang="en-US" dirty="0"/>
                        <a:t>A.) Cloth mask</a:t>
                      </a:r>
                    </a:p>
                    <a:p>
                      <a:r>
                        <a:rPr lang="en-US" dirty="0"/>
                        <a:t>B.) Surgical mask</a:t>
                      </a:r>
                    </a:p>
                    <a:p>
                      <a:r>
                        <a:rPr lang="en-US" dirty="0"/>
                        <a:t>C.) N95 mask </a:t>
                      </a:r>
                    </a:p>
                  </a:txBody>
                  <a:tcPr/>
                </a:tc>
                <a:extLst>
                  <a:ext uri="{0D108BD9-81ED-4DB2-BD59-A6C34878D82A}">
                    <a16:rowId xmlns:a16="http://schemas.microsoft.com/office/drawing/2014/main" val="1437216148"/>
                  </a:ext>
                </a:extLst>
              </a:tr>
              <a:tr h="10582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 </a:t>
                      </a:r>
                      <a:r>
                        <a:rPr lang="en-US" sz="1800" b="0" i="0" kern="1200" dirty="0">
                          <a:solidFill>
                            <a:schemeClr val="dk1"/>
                          </a:solidFill>
                          <a:effectLst/>
                          <a:latin typeface="+mn-lt"/>
                          <a:ea typeface="+mn-ea"/>
                          <a:cs typeface="+mn-cs"/>
                        </a:rPr>
                        <a:t>How long does COVID-19 survive outside the body on surfaces?</a:t>
                      </a:r>
                      <a:endParaRPr lang="en-US" dirty="0"/>
                    </a:p>
                  </a:txBody>
                  <a:tcPr/>
                </a:tc>
                <a:tc>
                  <a:txBody>
                    <a:bodyPr/>
                    <a:lstStyle/>
                    <a:p>
                      <a:r>
                        <a:rPr lang="en-US" dirty="0"/>
                        <a:t>A.) 30 minutes to one hour </a:t>
                      </a:r>
                    </a:p>
                    <a:p>
                      <a:r>
                        <a:rPr lang="en-US" dirty="0"/>
                        <a:t>B.) Several hours to days</a:t>
                      </a:r>
                    </a:p>
                    <a:p>
                      <a:r>
                        <a:rPr lang="en-US" dirty="0"/>
                        <a:t>C.) Up to two weeks</a:t>
                      </a:r>
                    </a:p>
                  </a:txBody>
                  <a:tcPr/>
                </a:tc>
                <a:extLst>
                  <a:ext uri="{0D108BD9-81ED-4DB2-BD59-A6C34878D82A}">
                    <a16:rowId xmlns:a16="http://schemas.microsoft.com/office/drawing/2014/main" val="3837201695"/>
                  </a:ext>
                </a:extLst>
              </a:tr>
            </a:tbl>
          </a:graphicData>
        </a:graphic>
      </p:graphicFrame>
      <p:pic>
        <p:nvPicPr>
          <p:cNvPr id="20" name="Audio 19">
            <a:hlinkClick r:id="" action="ppaction://media"/>
            <a:extLst>
              <a:ext uri="{FF2B5EF4-FFF2-40B4-BE49-F238E27FC236}">
                <a16:creationId xmlns:a16="http://schemas.microsoft.com/office/drawing/2014/main" id="{8D4641E7-8334-4F35-AC09-BDEDA69382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75984192"/>
      </p:ext>
    </p:extLst>
  </p:cSld>
  <p:clrMapOvr>
    <a:masterClrMapping/>
  </p:clrMapOvr>
  <mc:AlternateContent xmlns:mc="http://schemas.openxmlformats.org/markup-compatibility/2006" xmlns:p14="http://schemas.microsoft.com/office/powerpoint/2010/main">
    <mc:Choice Requires="p14">
      <p:transition spd="slow" p14:dur="2000" advTm="35170"/>
    </mc:Choice>
    <mc:Fallback xmlns="">
      <p:transition spd="slow" advTm="3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CABC-EB35-417A-A2BE-3B9049049D18}"/>
              </a:ext>
            </a:extLst>
          </p:cNvPr>
          <p:cNvSpPr>
            <a:spLocks noGrp="1"/>
          </p:cNvSpPr>
          <p:nvPr>
            <p:ph type="title"/>
          </p:nvPr>
        </p:nvSpPr>
        <p:spPr>
          <a:xfrm>
            <a:off x="1" y="609600"/>
            <a:ext cx="12192000" cy="1456267"/>
          </a:xfrm>
        </p:spPr>
        <p:txBody>
          <a:bodyPr>
            <a:normAutofit/>
          </a:bodyPr>
          <a:lstStyle/>
          <a:p>
            <a:pPr algn="ctr"/>
            <a:r>
              <a:rPr lang="en-US" sz="4400" dirty="0"/>
              <a:t>Results</a:t>
            </a:r>
          </a:p>
        </p:txBody>
      </p:sp>
      <p:sp>
        <p:nvSpPr>
          <p:cNvPr id="4" name="Content Placeholder 3">
            <a:extLst>
              <a:ext uri="{FF2B5EF4-FFF2-40B4-BE49-F238E27FC236}">
                <a16:creationId xmlns:a16="http://schemas.microsoft.com/office/drawing/2014/main" id="{2782BDAC-95EE-4B10-BD70-303239EC7A45}"/>
              </a:ext>
            </a:extLst>
          </p:cNvPr>
          <p:cNvSpPr>
            <a:spLocks noGrp="1"/>
          </p:cNvSpPr>
          <p:nvPr>
            <p:ph sz="half" idx="2"/>
          </p:nvPr>
        </p:nvSpPr>
        <p:spPr>
          <a:xfrm>
            <a:off x="685801" y="2143844"/>
            <a:ext cx="10886354" cy="4104555"/>
          </a:xfrm>
        </p:spPr>
        <p:txBody>
          <a:bodyPr>
            <a:normAutofit/>
          </a:bodyPr>
          <a:lstStyle/>
          <a:p>
            <a:r>
              <a:rPr lang="en-US" sz="2800" dirty="0"/>
              <a:t>Research is ongoing</a:t>
            </a:r>
          </a:p>
          <a:p>
            <a:r>
              <a:rPr lang="en-US" sz="2800" dirty="0"/>
              <a:t>Recently received IRB approval and currently in the process of generating data</a:t>
            </a:r>
          </a:p>
          <a:p>
            <a:r>
              <a:rPr lang="en-US" sz="2800" dirty="0"/>
              <a:t>Educational video will be shown to Elmhurst University’s 2020 nursing orientation as well as posted on YouTube for the general public to see</a:t>
            </a:r>
          </a:p>
          <a:p>
            <a:r>
              <a:rPr lang="en-US" sz="2800" dirty="0"/>
              <a:t>Significance of this study is to educate and prepare students to continually practice disease prevention methods as they return back to campus</a:t>
            </a:r>
          </a:p>
        </p:txBody>
      </p:sp>
      <p:pic>
        <p:nvPicPr>
          <p:cNvPr id="3" name="Audio 2">
            <a:hlinkClick r:id="" action="ppaction://media"/>
            <a:extLst>
              <a:ext uri="{FF2B5EF4-FFF2-40B4-BE49-F238E27FC236}">
                <a16:creationId xmlns:a16="http://schemas.microsoft.com/office/drawing/2014/main" id="{4B9781FC-11EC-420B-B6B1-766452982F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90339347"/>
      </p:ext>
    </p:extLst>
  </p:cSld>
  <p:clrMapOvr>
    <a:masterClrMapping/>
  </p:clrMapOvr>
  <mc:AlternateContent xmlns:mc="http://schemas.openxmlformats.org/markup-compatibility/2006" xmlns:p14="http://schemas.microsoft.com/office/powerpoint/2010/main">
    <mc:Choice Requires="p14">
      <p:transition spd="slow" p14:dur="2000" advTm="37952"/>
    </mc:Choice>
    <mc:Fallback xmlns="">
      <p:transition spd="slow" advTm="3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A84D18EC633341B6167508F459BAD3" ma:contentTypeVersion="13" ma:contentTypeDescription="Create a new document." ma:contentTypeScope="" ma:versionID="cda01667c3d6466812494ac574b1c211">
  <xsd:schema xmlns:xsd="http://www.w3.org/2001/XMLSchema" xmlns:xs="http://www.w3.org/2001/XMLSchema" xmlns:p="http://schemas.microsoft.com/office/2006/metadata/properties" xmlns:ns3="b0930f6e-ea4a-43bc-8119-13a6ef991ba8" xmlns:ns4="27764894-2aa5-49ba-9e72-757fbd5fcd83" targetNamespace="http://schemas.microsoft.com/office/2006/metadata/properties" ma:root="true" ma:fieldsID="4605c23d7f82df5cc01089b0300b99f7" ns3:_="" ns4:_="">
    <xsd:import namespace="b0930f6e-ea4a-43bc-8119-13a6ef991ba8"/>
    <xsd:import namespace="27764894-2aa5-49ba-9e72-757fbd5fcd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30f6e-ea4a-43bc-8119-13a6ef991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764894-2aa5-49ba-9e72-757fbd5fcd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8EA182-33D4-4098-B189-0D65DAB9D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930f6e-ea4a-43bc-8119-13a6ef991ba8"/>
    <ds:schemaRef ds:uri="27764894-2aa5-49ba-9e72-757fbd5fcd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D45CCD-E845-4DAA-B4BE-55BD2C09F5C2}">
  <ds:schemaRefs>
    <ds:schemaRef ds:uri="http://purl.org/dc/terms/"/>
    <ds:schemaRef ds:uri="http://schemas.microsoft.com/office/2006/documentManagement/types"/>
    <ds:schemaRef ds:uri="b0930f6e-ea4a-43bc-8119-13a6ef991ba8"/>
    <ds:schemaRef ds:uri="http://purl.org/dc/elements/1.1/"/>
    <ds:schemaRef ds:uri="http://schemas.openxmlformats.org/package/2006/metadata/core-properties"/>
    <ds:schemaRef ds:uri="27764894-2aa5-49ba-9e72-757fbd5fcd83"/>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485A05E-58B3-440B-83DA-4AE5ED0B5A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TotalTime>
  <Words>1055</Words>
  <Application>Microsoft Office PowerPoint</Application>
  <PresentationFormat>Widescreen</PresentationFormat>
  <Paragraphs>103</Paragraphs>
  <Slides>10</Slides>
  <Notes>8</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Calisto MT</vt:lpstr>
      <vt:lpstr>Times New Roman</vt:lpstr>
      <vt:lpstr>Trebuchet MS</vt:lpstr>
      <vt:lpstr>Wingdings 2</vt:lpstr>
      <vt:lpstr>Slate</vt:lpstr>
      <vt:lpstr>Celestial</vt:lpstr>
      <vt:lpstr>The Impact of PPE Education on Anxiety Levels Regarding COVID-19 Restrictions</vt:lpstr>
      <vt:lpstr>Purpose </vt:lpstr>
      <vt:lpstr>What is PPE? __</vt:lpstr>
      <vt:lpstr>Hypothesis:</vt:lpstr>
      <vt:lpstr>Population</vt:lpstr>
      <vt:lpstr>methodology</vt:lpstr>
      <vt:lpstr>Educational Video</vt:lpstr>
      <vt:lpstr>PowerPoint Presentation</vt:lpstr>
      <vt:lpstr>Results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PPE Education on Anxiety Levels Regarding COVID-19 Restrictions</dc:title>
  <dc:creator>Nicole Kim</dc:creator>
  <cp:lastModifiedBy>Leo Ebersole</cp:lastModifiedBy>
  <cp:revision>2</cp:revision>
  <dcterms:created xsi:type="dcterms:W3CDTF">2020-08-05T20:27:51Z</dcterms:created>
  <dcterms:modified xsi:type="dcterms:W3CDTF">2020-08-13T19:49:32Z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